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4"/>
    <p:restoredTop sz="94608"/>
  </p:normalViewPr>
  <p:slideViewPr>
    <p:cSldViewPr snapToGrid="0" snapToObjects="1">
      <p:cViewPr>
        <p:scale>
          <a:sx n="66" d="100"/>
          <a:sy n="66" d="100"/>
        </p:scale>
        <p:origin x="-2022" y="-7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4CCCF-21FA-42B5-BE43-85E725AE775A}"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92981-D0A8-40EA-8FDD-5BF461E4EBA9}" type="slidenum">
              <a:rPr kumimoji="1" lang="ja-JP" altLang="en-US" smtClean="0"/>
              <a:t>‹#›</a:t>
            </a:fld>
            <a:endParaRPr kumimoji="1" lang="ja-JP" altLang="en-US"/>
          </a:p>
        </p:txBody>
      </p:sp>
    </p:spTree>
    <p:extLst>
      <p:ext uri="{BB962C8B-B14F-4D97-AF65-F5344CB8AC3E}">
        <p14:creationId xmlns:p14="http://schemas.microsoft.com/office/powerpoint/2010/main" val="37184680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092981-D0A8-40EA-8FDD-5BF461E4EBA9}" type="slidenum">
              <a:rPr kumimoji="1" lang="ja-JP" altLang="en-US" smtClean="0"/>
              <a:t>1</a:t>
            </a:fld>
            <a:endParaRPr kumimoji="1" lang="ja-JP" altLang="en-US"/>
          </a:p>
        </p:txBody>
      </p:sp>
    </p:spTree>
    <p:extLst>
      <p:ext uri="{BB962C8B-B14F-4D97-AF65-F5344CB8AC3E}">
        <p14:creationId xmlns:p14="http://schemas.microsoft.com/office/powerpoint/2010/main" val="257309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092981-D0A8-40EA-8FDD-5BF461E4EBA9}" type="slidenum">
              <a:rPr kumimoji="1" lang="ja-JP" altLang="en-US" smtClean="0"/>
              <a:t>2</a:t>
            </a:fld>
            <a:endParaRPr kumimoji="1" lang="ja-JP" altLang="en-US"/>
          </a:p>
        </p:txBody>
      </p:sp>
    </p:spTree>
    <p:extLst>
      <p:ext uri="{BB962C8B-B14F-4D97-AF65-F5344CB8AC3E}">
        <p14:creationId xmlns:p14="http://schemas.microsoft.com/office/powerpoint/2010/main" val="296755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BDE7AC7E-CE8B-E341-9FC3-EF66100BE308}"/>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91,300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397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397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397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39700"/>
                </a:solidFill>
                <a:latin typeface="MS Gothic" panose="020B0609070205080204" pitchFamily="49" charset="-128"/>
                <a:ea typeface="MS Gothic" panose="020B0609070205080204" pitchFamily="49" charset="-128"/>
                <a:cs typeface="ＭＳ ゴシック"/>
              </a:rPr>
              <a:t>!</a:t>
            </a:r>
            <a:endParaRPr lang="ja-JP" altLang="en-US" sz="2400" b="1" dirty="0">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882293"/>
          </a:xfrm>
          <a:prstGeom prst="rect">
            <a:avLst/>
          </a:prstGeom>
        </p:spPr>
        <p:txBody>
          <a:bodyPr wrap="square">
            <a:spAutoFit/>
          </a:bodyPr>
          <a:lstStyle/>
          <a:p>
            <a:pPr>
              <a:spcBef>
                <a:spcPts val="185"/>
              </a:spcBef>
            </a:pPr>
            <a:r>
              <a:rPr lang="en-US" altLang="ja-JP" sz="1200" spc="27"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33">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a:t>
            </a:r>
          </a:p>
          <a:p>
            <a:pPr>
              <a:spcBef>
                <a:spcPts val="185"/>
              </a:spcBef>
            </a:pPr>
            <a:r>
              <a:rPr lang="en" altLang="ja-JP" sz="1200" spc="27" dirty="0">
                <a:solidFill>
                  <a:srgbClr val="221815"/>
                </a:solidFill>
                <a:latin typeface="MS Gothic" panose="020B0609070205080204" pitchFamily="49" charset="-128"/>
                <a:ea typeface="MS Gothic" panose="020B0609070205080204" pitchFamily="49" charset="-128"/>
                <a:cs typeface="ＭＳ ゴシック"/>
              </a:rPr>
              <a:t>HbA1c</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や血糖値が高めであった方へ、</a:t>
            </a:r>
            <a:endParaRPr lang="ja-JP" altLang="en-US" sz="1200">
              <a:latin typeface="MS Gothic" panose="020B0609070205080204" pitchFamily="49" charset="-128"/>
              <a:ea typeface="MS Gothic" panose="020B0609070205080204" pitchFamily="49" charset="-128"/>
              <a:cs typeface="ＭＳ ゴシック"/>
            </a:endParaRPr>
          </a:p>
          <a:p>
            <a:pPr>
              <a:spcBef>
                <a:spcPts val="76"/>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主治医の治療方針に基づきながら専門スタッフによる</a:t>
            </a:r>
          </a:p>
          <a:p>
            <a:pPr>
              <a:spcBef>
                <a:spcPts val="76"/>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面談や電話サポートを実施しています。</a:t>
            </a:r>
            <a:endParaRPr lang="ja-JP" altLang="en-US" sz="1200" dirty="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344179"/>
          </a:xfrm>
          <a:prstGeom prst="rect">
            <a:avLst/>
          </a:prstGeom>
          <a:noFill/>
        </p:spPr>
        <p:txBody>
          <a:bodyPr wrap="square" lIns="99551" tIns="49775" rIns="99551" bIns="49775" rtlCol="0">
            <a:spAutoFit/>
          </a:bodyPr>
          <a:lstStyle/>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やや高血糖〜 </a:t>
            </a:r>
            <a:endParaRPr lang="en-US" sz="900" b="1" spc="-5" dirty="0">
              <a:solidFill>
                <a:srgbClr val="FFFFFF"/>
              </a:solidFill>
              <a:latin typeface="MS Gothic" panose="020B0609070205080204" pitchFamily="49" charset="-128"/>
              <a:ea typeface="MS Gothic" panose="020B0609070205080204" pitchFamily="49" charset="-128"/>
              <a:cs typeface="ＭＳ ゴシック"/>
            </a:endParaRPr>
          </a:p>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糖尿病予備</a:t>
            </a:r>
            <a:r>
              <a:rPr lang="ja-JP" altLang="en-US" sz="900" b="1" spc="-5" dirty="0">
                <a:solidFill>
                  <a:srgbClr val="FFFFFF"/>
                </a:solidFill>
                <a:latin typeface="MS Gothic" panose="020B0609070205080204" pitchFamily="49" charset="-128"/>
                <a:ea typeface="MS Gothic" panose="020B0609070205080204" pitchFamily="49" charset="-128"/>
                <a:cs typeface="ＭＳ ゴシック"/>
              </a:rPr>
              <a:t>群</a:t>
            </a:r>
            <a:endParaRPr lang="ja-JP" altLang="en-US" sz="900" b="1" dirty="0">
              <a:latin typeface="MS Gothic" panose="020B0609070205080204" pitchFamily="49" charset="-128"/>
              <a:ea typeface="MS Gothic" panose="020B0609070205080204" pitchFamily="49" charset="-128"/>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357003"/>
          </a:xfrm>
          <a:prstGeom prst="rect">
            <a:avLst/>
          </a:prstGeom>
        </p:spPr>
        <p:txBody>
          <a:bodyPr wrap="square" lIns="99551" tIns="49775" rIns="99551" bIns="49775">
            <a:spAutoFit/>
          </a:bodyPr>
          <a:lstStyle/>
          <a:p>
            <a:pPr marL="76737" marR="5531" indent="-63601" algn="ctr">
              <a:lnSpc>
                <a:spcPts val="932"/>
              </a:lnSpc>
              <a:spcBef>
                <a:spcPts val="245"/>
              </a:spcBef>
            </a:pPr>
            <a:r>
              <a:rPr sz="900" b="1" spc="-27" dirty="0">
                <a:solidFill>
                  <a:srgbClr val="FFF45C"/>
                </a:solidFill>
                <a:latin typeface="ＭＳ ゴシック"/>
                <a:cs typeface="ＭＳ ゴシック"/>
              </a:rPr>
              <a:t>糖尿病が強く疑われる〜 </a:t>
            </a:r>
            <a:endParaRPr lang="en-US" sz="900" b="1" spc="-27" dirty="0">
              <a:solidFill>
                <a:srgbClr val="FFF45C"/>
              </a:solidFill>
              <a:latin typeface="ＭＳ ゴシック"/>
              <a:cs typeface="ＭＳ ゴシック"/>
            </a:endParaRPr>
          </a:p>
          <a:p>
            <a:pPr marL="76737" marR="5531" indent="-63601" algn="ctr">
              <a:lnSpc>
                <a:spcPts val="932"/>
              </a:lnSpc>
              <a:spcBef>
                <a:spcPts val="245"/>
              </a:spcBef>
            </a:pPr>
            <a:r>
              <a:rPr sz="900" b="1" spc="-27" dirty="0">
                <a:solidFill>
                  <a:srgbClr val="FFF45C"/>
                </a:solidFill>
                <a:latin typeface="ＭＳ ゴシック"/>
                <a:cs typeface="ＭＳ ゴシック"/>
              </a:rPr>
              <a:t>合併症の可能性が高い</a:t>
            </a:r>
            <a:endParaRPr sz="900" b="1" dirty="0">
              <a:latin typeface="ＭＳ ゴシック"/>
              <a:cs typeface="ＭＳ ゴシック"/>
            </a:endParaRPr>
          </a:p>
        </p:txBody>
      </p:sp>
      <p:sp>
        <p:nvSpPr>
          <p:cNvPr id="20" name="正方形/長方形 19">
            <a:extLst>
              <a:ext uri="{FF2B5EF4-FFF2-40B4-BE49-F238E27FC236}">
                <a16:creationId xmlns="" xmlns:a16="http://schemas.microsoft.com/office/drawing/2014/main" id="{D8CDC30F-E3E3-854E-97BE-0727E200A17B}"/>
              </a:ext>
            </a:extLst>
          </p:cNvPr>
          <p:cNvSpPr/>
          <p:nvPr/>
        </p:nvSpPr>
        <p:spPr>
          <a:xfrm>
            <a:off x="5706534" y="5553868"/>
            <a:ext cx="699644" cy="415498"/>
          </a:xfrm>
          <a:prstGeom prst="rect">
            <a:avLst/>
          </a:prstGeom>
        </p:spPr>
        <p:txBody>
          <a:bodyPr wrap="square">
            <a:spAutoFit/>
          </a:bodyPr>
          <a:lstStyle/>
          <a:p>
            <a:r>
              <a:rPr sz="1050" spc="30" dirty="0">
                <a:solidFill>
                  <a:srgbClr val="4C3B25"/>
                </a:solidFill>
                <a:latin typeface="ＭＳ ゴシック"/>
                <a:cs typeface="ＭＳ ゴシック"/>
              </a:rPr>
              <a:t>5.5〜</a:t>
            </a:r>
            <a:endParaRPr sz="1050" dirty="0">
              <a:latin typeface="ＭＳ ゴシック"/>
              <a:cs typeface="ＭＳ ゴシック"/>
            </a:endParaRPr>
          </a:p>
          <a:p>
            <a:r>
              <a:rPr sz="1050" spc="30" dirty="0">
                <a:solidFill>
                  <a:srgbClr val="4C3B25"/>
                </a:solidFill>
                <a:latin typeface="ＭＳ ゴシック"/>
                <a:cs typeface="ＭＳ ゴシック"/>
              </a:rPr>
              <a:t>6.4％</a:t>
            </a:r>
            <a:endParaRPr sz="1050" dirty="0">
              <a:latin typeface="ＭＳ ゴシック"/>
              <a:cs typeface="ＭＳ ゴシック"/>
            </a:endParaRPr>
          </a:p>
        </p:txBody>
      </p:sp>
      <p:sp>
        <p:nvSpPr>
          <p:cNvPr id="21" name="正方形/長方形 20">
            <a:extLst>
              <a:ext uri="{FF2B5EF4-FFF2-40B4-BE49-F238E27FC236}">
                <a16:creationId xmlns="" xmlns:a16="http://schemas.microsoft.com/office/drawing/2014/main" id="{4E19805B-5807-C142-A7D1-74C5AFDA3D4A}"/>
              </a:ext>
            </a:extLst>
          </p:cNvPr>
          <p:cNvSpPr/>
          <p:nvPr/>
        </p:nvSpPr>
        <p:spPr>
          <a:xfrm>
            <a:off x="5666105" y="6074088"/>
            <a:ext cx="740073" cy="415498"/>
          </a:xfrm>
          <a:prstGeom prst="rect">
            <a:avLst/>
          </a:prstGeom>
        </p:spPr>
        <p:txBody>
          <a:bodyPr wrap="square">
            <a:spAutoFit/>
          </a:bodyPr>
          <a:lstStyle/>
          <a:p>
            <a:r>
              <a:rPr sz="1050" spc="30" dirty="0">
                <a:solidFill>
                  <a:srgbClr val="4C3B25"/>
                </a:solidFill>
                <a:latin typeface="ＭＳ ゴシック"/>
                <a:cs typeface="ＭＳ ゴシック"/>
              </a:rPr>
              <a:t>6.5％</a:t>
            </a:r>
            <a:endParaRPr sz="1050" dirty="0">
              <a:latin typeface="ＭＳ ゴシック"/>
              <a:cs typeface="ＭＳ ゴシック"/>
            </a:endParaRPr>
          </a:p>
          <a:p>
            <a:r>
              <a:rPr sz="1050" spc="30" dirty="0">
                <a:solidFill>
                  <a:srgbClr val="4C3B25"/>
                </a:solidFill>
                <a:latin typeface="ＭＳ ゴシック"/>
                <a:cs typeface="ＭＳ ゴシック"/>
              </a:rPr>
              <a:t>以上</a:t>
            </a:r>
            <a:endParaRPr sz="1050" dirty="0">
              <a:latin typeface="ＭＳ ゴシック"/>
              <a:cs typeface="ＭＳ ゴシック"/>
            </a:endParaRPr>
          </a:p>
        </p:txBody>
      </p:sp>
      <p:sp>
        <p:nvSpPr>
          <p:cNvPr id="22" name="正方形/長方形 21">
            <a:extLst>
              <a:ext uri="{FF2B5EF4-FFF2-40B4-BE49-F238E27FC236}">
                <a16:creationId xmlns="" xmlns:a16="http://schemas.microsoft.com/office/drawing/2014/main" id="{9021F88C-A23D-CF4A-AC85-6369ADAE51E0}"/>
              </a:ext>
            </a:extLst>
          </p:cNvPr>
          <p:cNvSpPr/>
          <p:nvPr/>
        </p:nvSpPr>
        <p:spPr>
          <a:xfrm>
            <a:off x="6556920" y="5553868"/>
            <a:ext cx="1003141" cy="415498"/>
          </a:xfrm>
          <a:prstGeom prst="rect">
            <a:avLst/>
          </a:prstGeom>
        </p:spPr>
        <p:txBody>
          <a:bodyPr wrap="square">
            <a:spAutoFit/>
          </a:bodyPr>
          <a:lstStyle/>
          <a:p>
            <a:r>
              <a:rPr sz="1050" spc="30" dirty="0">
                <a:solidFill>
                  <a:srgbClr val="4C3B25"/>
                </a:solidFill>
                <a:latin typeface="ＭＳ ゴシック"/>
                <a:cs typeface="ＭＳ ゴシック"/>
              </a:rPr>
              <a:t>110〜</a:t>
            </a:r>
            <a:endParaRPr lang="en-US" altLang="ja-JP" sz="1050" dirty="0">
              <a:latin typeface="ＭＳ ゴシック"/>
              <a:cs typeface="ＭＳ ゴシック"/>
            </a:endParaRPr>
          </a:p>
          <a:p>
            <a:r>
              <a:rPr sz="1050" spc="30" dirty="0">
                <a:solidFill>
                  <a:srgbClr val="4C3B25"/>
                </a:solidFill>
                <a:latin typeface="ＭＳ ゴシック"/>
                <a:cs typeface="ＭＳ ゴシック"/>
              </a:rPr>
              <a:t>125mg/dl</a:t>
            </a:r>
            <a:endParaRPr sz="1050" dirty="0">
              <a:latin typeface="ＭＳ ゴシック"/>
              <a:cs typeface="ＭＳ ゴシック"/>
            </a:endParaRPr>
          </a:p>
        </p:txBody>
      </p:sp>
      <p:sp>
        <p:nvSpPr>
          <p:cNvPr id="23" name="正方形/長方形 22">
            <a:extLst>
              <a:ext uri="{FF2B5EF4-FFF2-40B4-BE49-F238E27FC236}">
                <a16:creationId xmlns="" xmlns:a16="http://schemas.microsoft.com/office/drawing/2014/main" id="{EC3A32CD-A46E-2144-9008-AEA3BD5893ED}"/>
              </a:ext>
            </a:extLst>
          </p:cNvPr>
          <p:cNvSpPr/>
          <p:nvPr/>
        </p:nvSpPr>
        <p:spPr>
          <a:xfrm>
            <a:off x="6552237" y="6074088"/>
            <a:ext cx="1007437" cy="415498"/>
          </a:xfrm>
          <a:prstGeom prst="rect">
            <a:avLst/>
          </a:prstGeom>
        </p:spPr>
        <p:txBody>
          <a:bodyPr wrap="square">
            <a:spAutoFit/>
          </a:bodyPr>
          <a:lstStyle/>
          <a:p>
            <a:pPr marR="99060" indent="635"/>
            <a:r>
              <a:rPr sz="1050" spc="35" dirty="0">
                <a:solidFill>
                  <a:srgbClr val="4C3B25"/>
                </a:solidFill>
                <a:latin typeface="ＭＳ ゴシック"/>
                <a:cs typeface="ＭＳ ゴシック"/>
              </a:rPr>
              <a:t>126mg/dl</a:t>
            </a:r>
            <a:endParaRPr lang="en-US" altLang="ja-JP" sz="1050" spc="35" dirty="0">
              <a:solidFill>
                <a:srgbClr val="4C3B25"/>
              </a:solidFill>
              <a:latin typeface="ＭＳ ゴシック"/>
              <a:cs typeface="ＭＳ ゴシック"/>
            </a:endParaRPr>
          </a:p>
          <a:p>
            <a:pPr marR="99060" indent="635"/>
            <a:r>
              <a:rPr sz="1050" spc="30" dirty="0" err="1">
                <a:solidFill>
                  <a:srgbClr val="4C3B25"/>
                </a:solidFill>
                <a:latin typeface="ＭＳ ゴシック"/>
                <a:cs typeface="ＭＳ ゴシック"/>
              </a:rPr>
              <a:t>以上</a:t>
            </a:r>
            <a:endParaRPr sz="1050" dirty="0">
              <a:latin typeface="ＭＳ ゴシック"/>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ts val="1230"/>
              </a:lnSpc>
              <a:spcBef>
                <a:spcPts val="191"/>
              </a:spcBef>
            </a:pPr>
            <a:r>
              <a:rPr lang="ja-JP" altLang="en-US" sz="1000" spc="27">
                <a:solidFill>
                  <a:srgbClr val="FFFFFF"/>
                </a:solidFill>
                <a:latin typeface="MS Gothic" panose="020B0609070205080204" pitchFamily="49" charset="-128"/>
                <a:ea typeface="MS Gothic" panose="020B0609070205080204" pitchFamily="49" charset="-128"/>
                <a:cs typeface="ＭＳ ゴシック"/>
              </a:rPr>
              <a:t>空腹時血糖</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spcBef>
                <a:spcPts val="109"/>
              </a:spcBef>
            </a:pPr>
            <a:r>
              <a:rPr lang="en" altLang="ja-JP" sz="1000" spc="44" dirty="0">
                <a:solidFill>
                  <a:srgbClr val="FFFFFF"/>
                </a:solidFill>
                <a:latin typeface="ＭＳ ゴシック"/>
                <a:cs typeface="ＭＳ ゴシック"/>
              </a:rPr>
              <a:t>HbA1c</a:t>
            </a:r>
            <a:endParaRPr lang="en" altLang="ja-JP" sz="1000" dirty="0">
              <a:latin typeface="ＭＳ ゴシック"/>
              <a:cs typeface="ＭＳ ゴシック"/>
            </a:endParaRPr>
          </a:p>
        </p:txBody>
      </p:sp>
      <p:sp>
        <p:nvSpPr>
          <p:cNvPr id="26" name="object 74">
            <a:extLst>
              <a:ext uri="{FF2B5EF4-FFF2-40B4-BE49-F238E27FC236}">
                <a16:creationId xmlns="" xmlns:a16="http://schemas.microsoft.com/office/drawing/2014/main" id="{2A72C313-5F9F-BE4A-87D3-0B35F8D5139B}"/>
              </a:ext>
            </a:extLst>
          </p:cNvPr>
          <p:cNvSpPr txBox="1"/>
          <p:nvPr/>
        </p:nvSpPr>
        <p:spPr>
          <a:xfrm>
            <a:off x="3958813" y="6592857"/>
            <a:ext cx="3351008" cy="262491"/>
          </a:xfrm>
          <a:prstGeom prst="rect">
            <a:avLst/>
          </a:prstGeom>
        </p:spPr>
        <p:txBody>
          <a:bodyPr vert="horz" wrap="square" lIns="0" tIns="13826" rIns="0" bIns="0" rtlCol="0">
            <a:spAutoFit/>
          </a:bodyPr>
          <a:lstStyle/>
          <a:p>
            <a:pPr marL="13826" marR="5531" indent="691">
              <a:lnSpc>
                <a:spcPct val="116500"/>
              </a:lnSpc>
              <a:spcBef>
                <a:spcPts val="109"/>
              </a:spcBef>
            </a:pPr>
            <a:r>
              <a:rPr sz="700" spc="-8" dirty="0">
                <a:solidFill>
                  <a:srgbClr val="221815"/>
                </a:solidFill>
                <a:latin typeface="MS Gothic" panose="020B0609070205080204" pitchFamily="49" charset="-128"/>
                <a:ea typeface="MS Gothic" panose="020B0609070205080204" pitchFamily="49" charset="-128"/>
                <a:cs typeface="ＭＳ ゴシック"/>
              </a:rPr>
              <a:t>HbA1c…</a:t>
            </a:r>
            <a:r>
              <a:rPr sz="700" dirty="0">
                <a:solidFill>
                  <a:srgbClr val="221815"/>
                </a:solidFill>
                <a:latin typeface="MS Gothic" panose="020B0609070205080204" pitchFamily="49" charset="-128"/>
                <a:ea typeface="MS Gothic" panose="020B0609070205080204" pitchFamily="49" charset="-128"/>
                <a:cs typeface="ＭＳ ゴシック"/>
              </a:rPr>
              <a:t>ヘモグロビンエーワンシー。過</a:t>
            </a:r>
            <a:r>
              <a:rPr sz="700" spc="163" dirty="0">
                <a:solidFill>
                  <a:srgbClr val="221815"/>
                </a:solidFill>
                <a:latin typeface="MS Gothic" panose="020B0609070205080204" pitchFamily="49" charset="-128"/>
                <a:ea typeface="MS Gothic" panose="020B0609070205080204" pitchFamily="49" charset="-128"/>
                <a:cs typeface="ＭＳ ゴシック"/>
              </a:rPr>
              <a:t>去</a:t>
            </a:r>
            <a:r>
              <a:rPr sz="700" dirty="0">
                <a:solidFill>
                  <a:srgbClr val="221815"/>
                </a:solidFill>
                <a:latin typeface="MS Gothic" panose="020B0609070205080204" pitchFamily="49" charset="-128"/>
                <a:ea typeface="MS Gothic" panose="020B0609070205080204" pitchFamily="49" charset="-128"/>
                <a:cs typeface="ＭＳ ゴシック"/>
              </a:rPr>
              <a:t>1〜2</a:t>
            </a:r>
            <a:r>
              <a:rPr sz="700" spc="-332" dirty="0">
                <a:solidFill>
                  <a:srgbClr val="221815"/>
                </a:solidFill>
                <a:latin typeface="MS Gothic" panose="020B0609070205080204" pitchFamily="49" charset="-128"/>
                <a:ea typeface="MS Gothic" panose="020B0609070205080204" pitchFamily="49" charset="-128"/>
                <a:cs typeface="ＭＳ ゴシック"/>
              </a:rPr>
              <a:t> </a:t>
            </a:r>
            <a:r>
              <a:rPr sz="700" dirty="0" err="1">
                <a:solidFill>
                  <a:srgbClr val="221815"/>
                </a:solidFill>
                <a:latin typeface="MS Gothic" panose="020B0609070205080204" pitchFamily="49" charset="-128"/>
                <a:ea typeface="MS Gothic" panose="020B0609070205080204" pitchFamily="49" charset="-128"/>
                <a:cs typeface="ＭＳ ゴシック"/>
              </a:rPr>
              <a:t>ヶ月の平均的な血糖の状態です</a:t>
            </a:r>
            <a:r>
              <a:rPr sz="700" dirty="0">
                <a:solidFill>
                  <a:srgbClr val="221815"/>
                </a:solidFill>
                <a:latin typeface="MS Gothic" panose="020B0609070205080204" pitchFamily="49" charset="-128"/>
                <a:ea typeface="MS Gothic" panose="020B0609070205080204" pitchFamily="49" charset="-128"/>
                <a:cs typeface="ＭＳ ゴシック"/>
              </a:rPr>
              <a:t>。</a:t>
            </a:r>
            <a:endParaRPr lang="en-US" altLang="ja-JP" sz="700" dirty="0">
              <a:solidFill>
                <a:srgbClr val="221815"/>
              </a:solidFill>
              <a:latin typeface="MS Gothic" panose="020B0609070205080204" pitchFamily="49" charset="-128"/>
              <a:ea typeface="MS Gothic" panose="020B0609070205080204" pitchFamily="49" charset="-128"/>
              <a:cs typeface="ＭＳ ゴシック"/>
            </a:endParaRPr>
          </a:p>
          <a:p>
            <a:pPr marL="13826" marR="5531" indent="691">
              <a:lnSpc>
                <a:spcPct val="116500"/>
              </a:lnSpc>
              <a:spcBef>
                <a:spcPts val="109"/>
              </a:spcBef>
            </a:pPr>
            <a:r>
              <a:rPr sz="700" dirty="0" err="1">
                <a:solidFill>
                  <a:srgbClr val="221815"/>
                </a:solidFill>
                <a:latin typeface="MS Gothic" panose="020B0609070205080204" pitchFamily="49" charset="-128"/>
                <a:ea typeface="MS Gothic" panose="020B0609070205080204" pitchFamily="49" charset="-128"/>
                <a:cs typeface="ＭＳ ゴシック"/>
              </a:rPr>
              <a:t>空腹時血糖</a:t>
            </a:r>
            <a:r>
              <a:rPr sz="700" spc="-8" dirty="0">
                <a:solidFill>
                  <a:srgbClr val="221815"/>
                </a:solidFill>
                <a:latin typeface="MS Gothic" panose="020B0609070205080204" pitchFamily="49" charset="-128"/>
                <a:ea typeface="MS Gothic" panose="020B0609070205080204" pitchFamily="49" charset="-128"/>
                <a:cs typeface="ＭＳ ゴシック"/>
              </a:rPr>
              <a:t>…</a:t>
            </a:r>
            <a:r>
              <a:rPr sz="700" dirty="0">
                <a:solidFill>
                  <a:srgbClr val="221815"/>
                </a:solidFill>
                <a:latin typeface="MS Gothic" panose="020B0609070205080204" pitchFamily="49" charset="-128"/>
                <a:ea typeface="MS Gothic" panose="020B0609070205080204" pitchFamily="49" charset="-128"/>
                <a:cs typeface="ＭＳ ゴシック"/>
              </a:rPr>
              <a:t>空腹時（おおよそ食後</a:t>
            </a:r>
            <a:r>
              <a:rPr sz="700" spc="-309"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10</a:t>
            </a:r>
            <a:r>
              <a:rPr sz="700" spc="-207"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時間以上経過）の血液中の血糖の量</a:t>
            </a:r>
            <a:r>
              <a:rPr lang="ja-JP" altLang="en-US" sz="700" dirty="0">
                <a:solidFill>
                  <a:srgbClr val="221815"/>
                </a:solidFill>
                <a:latin typeface="MS Gothic" panose="020B0609070205080204" pitchFamily="49" charset="-128"/>
                <a:ea typeface="MS Gothic" panose="020B0609070205080204" pitchFamily="49" charset="-128"/>
                <a:cs typeface="ＭＳ ゴシック"/>
              </a:rPr>
              <a:t>です。</a:t>
            </a:r>
            <a:endParaRPr sz="7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DC6F81"/>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DC6F81"/>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R="5531" indent="-62219">
              <a:lnSpc>
                <a:spcPct val="112799"/>
              </a:lnSpc>
            </a:pPr>
            <a:r>
              <a:rPr sz="1100" dirty="0">
                <a:solidFill>
                  <a:srgbClr val="221815"/>
                </a:solidFill>
                <a:latin typeface="MS Gothic" panose="020B0609070205080204" pitchFamily="49" charset="-128"/>
                <a:ea typeface="MS Gothic" panose="020B0609070205080204" pitchFamily="49" charset="-128"/>
                <a:cs typeface="ＭＳ ゴシック"/>
              </a:rPr>
              <a:t>「やや高血糖</a:t>
            </a:r>
            <a:r>
              <a:rPr sz="1100" spc="-490" dirty="0">
                <a:solidFill>
                  <a:srgbClr val="221815"/>
                </a:solidFill>
                <a:latin typeface="MS Gothic" panose="020B0609070205080204" pitchFamily="49" charset="-128"/>
                <a:ea typeface="MS Gothic" panose="020B0609070205080204" pitchFamily="49" charset="-128"/>
                <a:cs typeface="ＭＳ ゴシック"/>
              </a:rPr>
              <a:t>」〜</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「糖</a:t>
            </a:r>
            <a:r>
              <a:rPr sz="1100" dirty="0">
                <a:solidFill>
                  <a:srgbClr val="221815"/>
                </a:solidFill>
                <a:latin typeface="MS Gothic" panose="020B0609070205080204" pitchFamily="49" charset="-128"/>
                <a:ea typeface="MS Gothic" panose="020B0609070205080204" pitchFamily="49" charset="-128"/>
                <a:cs typeface="ＭＳ ゴシック"/>
              </a:rPr>
              <a:t>尿病合併症の危険が</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　</a:t>
            </a:r>
            <a:r>
              <a:rPr sz="1100" dirty="0">
                <a:solidFill>
                  <a:srgbClr val="221815"/>
                </a:solidFill>
                <a:latin typeface="MS Gothic" panose="020B0609070205080204" pitchFamily="49" charset="-128"/>
                <a:ea typeface="MS Gothic" panose="020B0609070205080204" pitchFamily="49" charset="-128"/>
                <a:cs typeface="ＭＳ ゴシック"/>
              </a:rPr>
              <a:t>高い</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a:t>
            </a:r>
            <a:r>
              <a:rPr sz="1100" dirty="0">
                <a:solidFill>
                  <a:srgbClr val="221815"/>
                </a:solidFill>
                <a:latin typeface="MS Gothic" panose="020B0609070205080204" pitchFamily="49" charset="-128"/>
                <a:ea typeface="MS Gothic" panose="020B0609070205080204" pitchFamily="49" charset="-128"/>
                <a:cs typeface="ＭＳ ゴシック"/>
              </a:rPr>
              <a:t>方を対象にご案内しています。</a:t>
            </a:r>
            <a:endParaRPr sz="1100" dirty="0">
              <a:latin typeface="MS Gothic" panose="020B0609070205080204" pitchFamily="49" charset="-128"/>
              <a:ea typeface="MS Gothic" panose="020B0609070205080204"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a:solidFill>
                  <a:srgbClr val="4C3B25"/>
                </a:solidFill>
                <a:latin typeface="MS Gothic" panose="020B0609070205080204" pitchFamily="49" charset="-128"/>
                <a:ea typeface="MS Gothic" panose="020B0609070205080204" pitchFamily="49" charset="-128"/>
                <a:cs typeface="ＭＳ 明朝"/>
              </a:rPr>
              <a:t>な</a:t>
            </a:r>
            <a:r>
              <a:rPr sz="1750" spc="-130" dirty="0">
                <a:solidFill>
                  <a:srgbClr val="4C3B25"/>
                </a:solidFill>
                <a:latin typeface="MS Gothic" panose="020B0609070205080204" pitchFamily="49" charset="-128"/>
                <a:ea typeface="MS Gothic" panose="020B0609070205080204" pitchFamily="49" charset="-128"/>
                <a:cs typeface="ＭＳ 明朝"/>
              </a:rPr>
              <a:t>ん</a:t>
            </a:r>
            <a:r>
              <a:rPr sz="1750" spc="-145" dirty="0">
                <a:solidFill>
                  <a:srgbClr val="4C3B25"/>
                </a:solidFill>
                <a:latin typeface="MS Gothic" panose="020B0609070205080204" pitchFamily="49" charset="-128"/>
                <a:ea typeface="MS Gothic" panose="020B0609070205080204" pitchFamily="49" charset="-128"/>
                <a:cs typeface="ＭＳ 明朝"/>
              </a:rPr>
              <a:t>で</a:t>
            </a:r>
            <a:r>
              <a:rPr sz="1750" spc="-25" dirty="0">
                <a:solidFill>
                  <a:srgbClr val="4C3B25"/>
                </a:solidFill>
                <a:latin typeface="MS Gothic" panose="020B0609070205080204" pitchFamily="49" charset="-128"/>
                <a:ea typeface="MS Gothic" panose="020B0609070205080204" pitchFamily="49" charset="-128"/>
                <a:cs typeface="ＭＳ 明朝"/>
              </a:rPr>
              <a:t>こ</a:t>
            </a:r>
            <a:r>
              <a:rPr sz="1750" spc="-15" dirty="0">
                <a:solidFill>
                  <a:srgbClr val="4C3B25"/>
                </a:solidFill>
                <a:latin typeface="MS Gothic" panose="020B0609070205080204" pitchFamily="49" charset="-128"/>
                <a:ea typeface="MS Gothic" panose="020B0609070205080204" pitchFamily="49" charset="-128"/>
                <a:cs typeface="ＭＳ 明朝"/>
              </a:rPr>
              <a:t>れ</a:t>
            </a:r>
            <a:r>
              <a:rPr sz="1750" spc="-50" dirty="0">
                <a:solidFill>
                  <a:srgbClr val="4C3B25"/>
                </a:solidFill>
                <a:latin typeface="MS Gothic" panose="020B0609070205080204" pitchFamily="49" charset="-128"/>
                <a:ea typeface="MS Gothic" panose="020B0609070205080204" pitchFamily="49" charset="-128"/>
                <a:cs typeface="ＭＳ 明朝"/>
              </a:rPr>
              <a:t>が届</a:t>
            </a:r>
            <a:r>
              <a:rPr sz="1750" spc="-85" dirty="0">
                <a:solidFill>
                  <a:srgbClr val="4C3B25"/>
                </a:solidFill>
                <a:latin typeface="MS Gothic" panose="020B0609070205080204" pitchFamily="49" charset="-128"/>
                <a:ea typeface="MS Gothic" panose="020B0609070205080204" pitchFamily="49" charset="-128"/>
                <a:cs typeface="ＭＳ 明朝"/>
              </a:rPr>
              <a:t>い</a:t>
            </a:r>
            <a:r>
              <a:rPr sz="1750" spc="-110" dirty="0">
                <a:solidFill>
                  <a:srgbClr val="4C3B25"/>
                </a:solidFill>
                <a:latin typeface="MS Gothic" panose="020B0609070205080204" pitchFamily="49" charset="-128"/>
                <a:ea typeface="MS Gothic" panose="020B0609070205080204" pitchFamily="49" charset="-128"/>
                <a:cs typeface="ＭＳ 明朝"/>
              </a:rPr>
              <a:t>た</a:t>
            </a:r>
            <a:r>
              <a:rPr sz="1750"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spc="-25" dirty="0">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実施は未定です。また、高血糖が長く続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今はまだ必要なくても、数値が今より少しでも悪化すると必要になることも</a:t>
            </a: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811"/>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spc="-35">
                <a:solidFill>
                  <a:srgbClr val="4C3B25"/>
                </a:solidFill>
                <a:latin typeface="MS Gothic" panose="020B0609070205080204" pitchFamily="49" charset="-128"/>
                <a:ea typeface="MS Gothic" panose="020B0609070205080204" pitchFamily="49" charset="-128"/>
                <a:cs typeface="ＭＳ 明朝"/>
              </a:rPr>
              <a:t>か</a:t>
            </a:r>
            <a:r>
              <a:rPr lang="ja-JP" altLang="en-US" sz="1750" spc="-114">
                <a:solidFill>
                  <a:srgbClr val="4C3B25"/>
                </a:solidFill>
                <a:latin typeface="MS Gothic" panose="020B0609070205080204" pitchFamily="49" charset="-128"/>
                <a:ea typeface="MS Gothic" panose="020B0609070205080204" pitchFamily="49" charset="-128"/>
                <a:cs typeface="ＭＳ 明朝"/>
              </a:rPr>
              <a:t>か</a:t>
            </a:r>
            <a:r>
              <a:rPr lang="ja-JP" altLang="en-US" sz="1750" spc="-145">
                <a:solidFill>
                  <a:srgbClr val="4C3B25"/>
                </a:solidFill>
                <a:latin typeface="MS Gothic" panose="020B0609070205080204" pitchFamily="49" charset="-128"/>
                <a:ea typeface="MS Gothic" panose="020B0609070205080204" pitchFamily="49" charset="-128"/>
                <a:cs typeface="ＭＳ 明朝"/>
              </a:rPr>
              <a:t>り</a:t>
            </a:r>
            <a:r>
              <a:rPr lang="ja-JP" altLang="en-US" sz="1750" spc="-20">
                <a:solidFill>
                  <a:srgbClr val="4C3B25"/>
                </a:solidFill>
                <a:latin typeface="MS Gothic" panose="020B0609070205080204" pitchFamily="49" charset="-128"/>
                <a:ea typeface="MS Gothic" panose="020B0609070205080204" pitchFamily="49" charset="-128"/>
                <a:cs typeface="ＭＳ 明朝"/>
              </a:rPr>
              <a:t>つ</a:t>
            </a:r>
            <a:r>
              <a:rPr lang="ja-JP" altLang="en-US" sz="1750" spc="-10">
                <a:solidFill>
                  <a:srgbClr val="4C3B25"/>
                </a:solidFill>
                <a:latin typeface="MS Gothic" panose="020B0609070205080204" pitchFamily="49" charset="-128"/>
                <a:ea typeface="MS Gothic" panose="020B0609070205080204" pitchFamily="49" charset="-128"/>
                <a:cs typeface="ＭＳ 明朝"/>
              </a:rPr>
              <a:t>け</a:t>
            </a:r>
            <a:r>
              <a:rPr lang="ja-JP" altLang="en-US" sz="1750" spc="-30">
                <a:solidFill>
                  <a:srgbClr val="4C3B25"/>
                </a:solidFill>
                <a:latin typeface="MS Gothic" panose="020B0609070205080204" pitchFamily="49" charset="-128"/>
                <a:ea typeface="MS Gothic" panose="020B0609070205080204" pitchFamily="49" charset="-128"/>
                <a:cs typeface="ＭＳ 明朝"/>
              </a:rPr>
              <a:t>医</a:t>
            </a:r>
            <a:r>
              <a:rPr lang="ja-JP" altLang="en-US" sz="1750" spc="-760">
                <a:solidFill>
                  <a:srgbClr val="4C3B25"/>
                </a:solidFill>
                <a:latin typeface="MS Gothic" panose="020B0609070205080204" pitchFamily="49" charset="-128"/>
                <a:ea typeface="MS Gothic" panose="020B0609070205080204" pitchFamily="49" charset="-128"/>
                <a:cs typeface="ＭＳ 明朝"/>
              </a:rPr>
              <a:t>に</a:t>
            </a:r>
            <a:r>
              <a:rPr lang="ja-JP" altLang="en-US" sz="1750" spc="114">
                <a:solidFill>
                  <a:srgbClr val="4C3B25"/>
                </a:solidFill>
                <a:latin typeface="MS Gothic" panose="020B0609070205080204" pitchFamily="49" charset="-128"/>
                <a:ea typeface="MS Gothic" panose="020B0609070205080204" pitchFamily="49" charset="-128"/>
                <a:cs typeface="ＭＳ 明朝"/>
              </a:rPr>
              <a:t>「</a:t>
            </a:r>
            <a:r>
              <a:rPr lang="ja-JP" altLang="en-US" sz="1750" spc="30">
                <a:solidFill>
                  <a:srgbClr val="4C3B25"/>
                </a:solidFill>
                <a:latin typeface="MS Gothic" panose="020B0609070205080204" pitchFamily="49" charset="-128"/>
                <a:ea typeface="MS Gothic" panose="020B0609070205080204" pitchFamily="49" charset="-128"/>
                <a:cs typeface="ＭＳ 明朝"/>
              </a:rPr>
              <a:t>薬</a:t>
            </a:r>
            <a:r>
              <a:rPr lang="ja-JP" altLang="en-US" sz="1750" spc="-35">
                <a:solidFill>
                  <a:srgbClr val="4C3B25"/>
                </a:solidFill>
                <a:latin typeface="MS Gothic" panose="020B0609070205080204" pitchFamily="49" charset="-128"/>
                <a:ea typeface="MS Gothic" panose="020B0609070205080204" pitchFamily="49" charset="-128"/>
                <a:cs typeface="ＭＳ 明朝"/>
              </a:rPr>
              <a:t>は</a:t>
            </a:r>
            <a:r>
              <a:rPr lang="ja-JP" altLang="en-US" sz="1750" spc="-75">
                <a:solidFill>
                  <a:srgbClr val="4C3B25"/>
                </a:solidFill>
                <a:latin typeface="MS Gothic" panose="020B0609070205080204" pitchFamily="49" charset="-128"/>
                <a:ea typeface="MS Gothic" panose="020B0609070205080204" pitchFamily="49" charset="-128"/>
                <a:cs typeface="ＭＳ 明朝"/>
              </a:rPr>
              <a:t>ま</a:t>
            </a:r>
            <a:r>
              <a:rPr lang="ja-JP" altLang="en-US" sz="1750" spc="40">
                <a:solidFill>
                  <a:srgbClr val="4C3B25"/>
                </a:solidFill>
                <a:latin typeface="MS Gothic" panose="020B0609070205080204" pitchFamily="49" charset="-128"/>
                <a:ea typeface="MS Gothic" panose="020B0609070205080204" pitchFamily="49" charset="-128"/>
                <a:cs typeface="ＭＳ 明朝"/>
              </a:rPr>
              <a:t>だ</a:t>
            </a:r>
            <a:r>
              <a:rPr lang="ja-JP" altLang="en-US" sz="1750" spc="50">
                <a:solidFill>
                  <a:srgbClr val="4C3B25"/>
                </a:solidFill>
                <a:latin typeface="MS Gothic" panose="020B0609070205080204" pitchFamily="49" charset="-128"/>
                <a:ea typeface="MS Gothic" panose="020B0609070205080204" pitchFamily="49" charset="-128"/>
                <a:cs typeface="ＭＳ 明朝"/>
              </a:rPr>
              <a:t>必</a:t>
            </a:r>
            <a:r>
              <a:rPr lang="ja-JP" altLang="en-US" sz="1750" spc="-15">
                <a:solidFill>
                  <a:srgbClr val="4C3B25"/>
                </a:solidFill>
                <a:latin typeface="MS Gothic" panose="020B0609070205080204" pitchFamily="49" charset="-128"/>
                <a:ea typeface="MS Gothic" panose="020B0609070205080204" pitchFamily="49" charset="-128"/>
                <a:cs typeface="ＭＳ 明朝"/>
              </a:rPr>
              <a:t>要</a:t>
            </a:r>
            <a:r>
              <a:rPr lang="ja-JP" altLang="en-US" sz="1750" spc="-40">
                <a:solidFill>
                  <a:srgbClr val="4C3B25"/>
                </a:solidFill>
                <a:latin typeface="MS Gothic" panose="020B0609070205080204" pitchFamily="49" charset="-128"/>
                <a:ea typeface="MS Gothic" panose="020B0609070205080204" pitchFamily="49" charset="-128"/>
                <a:cs typeface="ＭＳ 明朝"/>
              </a:rPr>
              <a:t>な</a:t>
            </a:r>
            <a:r>
              <a:rPr lang="ja-JP" altLang="en-US" sz="1750" spc="114">
                <a:solidFill>
                  <a:srgbClr val="4C3B25"/>
                </a:solidFill>
                <a:latin typeface="MS Gothic" panose="020B0609070205080204" pitchFamily="49" charset="-128"/>
                <a:ea typeface="MS Gothic" panose="020B0609070205080204" pitchFamily="49" charset="-128"/>
                <a:cs typeface="ＭＳ 明朝"/>
              </a:rPr>
              <a:t>い</a:t>
            </a:r>
            <a:r>
              <a:rPr lang="ja-JP" altLang="en-US" sz="1750">
                <a:solidFill>
                  <a:srgbClr val="4C3B25"/>
                </a:solidFill>
                <a:latin typeface="MS Gothic" panose="020B0609070205080204" pitchFamily="49" charset="-128"/>
                <a:ea typeface="MS Gothic" panose="020B0609070205080204" pitchFamily="49" charset="-128"/>
                <a:cs typeface="ＭＳ 明朝"/>
              </a:rPr>
              <a:t>」</a:t>
            </a:r>
            <a:r>
              <a:rPr lang="ja-JP" altLang="en-US" sz="1750" spc="-140">
                <a:solidFill>
                  <a:srgbClr val="4C3B25"/>
                </a:solidFill>
                <a:latin typeface="MS Gothic" panose="020B0609070205080204" pitchFamily="49" charset="-128"/>
                <a:ea typeface="MS Gothic" panose="020B0609070205080204" pitchFamily="49" charset="-128"/>
                <a:cs typeface="ＭＳ 明朝"/>
              </a:rPr>
              <a:t>と</a:t>
            </a:r>
            <a:endParaRPr lang="en-US" altLang="ja-JP" sz="1750" dirty="0">
              <a:solidFill>
                <a:srgbClr val="4C3B25"/>
              </a:solidFill>
              <a:latin typeface="MS Gothic" panose="020B0609070205080204" pitchFamily="49" charset="-128"/>
              <a:ea typeface="MS Gothic" panose="020B0609070205080204" pitchFamily="49" charset="-128"/>
              <a:cs typeface="ＭＳ 明朝"/>
            </a:endParaRPr>
          </a:p>
          <a:p>
            <a:pPr marL="12700" marR="5080">
              <a:lnSpc>
                <a:spcPct val="107900"/>
              </a:lnSpc>
              <a:spcBef>
                <a:spcPts val="95"/>
              </a:spcBef>
            </a:pPr>
            <a:r>
              <a:rPr lang="ja-JP" altLang="en-US" sz="1750" spc="15">
                <a:solidFill>
                  <a:srgbClr val="4C3B25"/>
                </a:solidFill>
                <a:latin typeface="MS Gothic" panose="020B0609070205080204" pitchFamily="49" charset="-128"/>
                <a:ea typeface="MS Gothic" panose="020B0609070205080204" pitchFamily="49" charset="-128"/>
                <a:cs typeface="ＭＳ 明朝"/>
              </a:rPr>
              <a:t>言</a:t>
            </a:r>
            <a:r>
              <a:rPr lang="ja-JP" altLang="en-US" sz="1750">
                <a:solidFill>
                  <a:srgbClr val="4C3B25"/>
                </a:solidFill>
                <a:latin typeface="MS Gothic" panose="020B0609070205080204" pitchFamily="49" charset="-128"/>
                <a:ea typeface="MS Gothic" panose="020B0609070205080204" pitchFamily="49" charset="-128"/>
                <a:cs typeface="ＭＳ 明朝"/>
              </a:rPr>
              <a:t>わ</a:t>
            </a:r>
            <a:r>
              <a:rPr lang="ja-JP" altLang="en-US" sz="1750" spc="-180">
                <a:solidFill>
                  <a:srgbClr val="4C3B25"/>
                </a:solidFill>
                <a:latin typeface="MS Gothic" panose="020B0609070205080204" pitchFamily="49" charset="-128"/>
                <a:ea typeface="MS Gothic" panose="020B0609070205080204" pitchFamily="49" charset="-128"/>
                <a:cs typeface="ＭＳ 明朝"/>
              </a:rPr>
              <a:t>れ</a:t>
            </a:r>
            <a:r>
              <a:rPr lang="ja-JP" altLang="en-US" sz="1750">
                <a:solidFill>
                  <a:srgbClr val="4C3B25"/>
                </a:solidFill>
                <a:latin typeface="MS Gothic" panose="020B0609070205080204" pitchFamily="49" charset="-128"/>
                <a:ea typeface="MS Gothic" panose="020B0609070205080204" pitchFamily="49" charset="-128"/>
                <a:cs typeface="ＭＳ 明朝"/>
              </a:rPr>
              <a:t>て</a:t>
            </a:r>
            <a:r>
              <a:rPr lang="ja-JP" altLang="en-US" sz="1750" spc="-50">
                <a:solidFill>
                  <a:srgbClr val="4C3B25"/>
                </a:solidFill>
                <a:latin typeface="MS Gothic" panose="020B0609070205080204" pitchFamily="49" charset="-128"/>
                <a:ea typeface="MS Gothic" panose="020B0609070205080204" pitchFamily="49" charset="-128"/>
                <a:cs typeface="ＭＳ 明朝"/>
              </a:rPr>
              <a:t>い</a:t>
            </a:r>
            <a:r>
              <a:rPr lang="ja-JP" altLang="en-US" sz="1750" spc="-110">
                <a:solidFill>
                  <a:srgbClr val="4C3B25"/>
                </a:solidFill>
                <a:latin typeface="MS Gothic" panose="020B0609070205080204" pitchFamily="49" charset="-128"/>
                <a:ea typeface="MS Gothic" panose="020B0609070205080204" pitchFamily="49" charset="-128"/>
                <a:cs typeface="ＭＳ 明朝"/>
              </a:rPr>
              <a:t>る</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 xmlns:a16="http://schemas.microsoft.com/office/drawing/2014/main" id="{75C6C39A-BD62-FC41-BF7D-09A996A31686}"/>
              </a:ext>
            </a:extLst>
          </p:cNvPr>
          <p:cNvPicPr>
            <a:picLocks noChangeAspect="1"/>
          </p:cNvPicPr>
          <p:nvPr/>
        </p:nvPicPr>
        <p:blipFill>
          <a:blip r:embed="rId3"/>
          <a:stretch>
            <a:fillRect/>
          </a:stretch>
        </p:blipFill>
        <p:spPr>
          <a:xfrm>
            <a:off x="1587" y="5556"/>
            <a:ext cx="7556500" cy="10680700"/>
          </a:xfrm>
          <a:prstGeom prst="rect">
            <a:avLst/>
          </a:prstGeom>
        </p:spPr>
      </p:pic>
      <p:sp>
        <p:nvSpPr>
          <p:cNvPr id="42" name="正方形/長方形 41">
            <a:extLst>
              <a:ext uri="{FF2B5EF4-FFF2-40B4-BE49-F238E27FC236}">
                <a16:creationId xmlns="" xmlns:a16="http://schemas.microsoft.com/office/drawing/2014/main" id="{9D22381B-49D6-E946-9F99-B407AB815575}"/>
              </a:ext>
            </a:extLst>
          </p:cNvPr>
          <p:cNvSpPr/>
          <p:nvPr/>
        </p:nvSpPr>
        <p:spPr>
          <a:xfrm>
            <a:off x="1972923" y="4329096"/>
            <a:ext cx="4537293" cy="425758"/>
          </a:xfrm>
          <a:prstGeom prst="rect">
            <a:avLst/>
          </a:prstGeom>
        </p:spPr>
        <p:txBody>
          <a:bodyPr wrap="square">
            <a:spAutoFit/>
          </a:bodyPr>
          <a:lstStyle/>
          <a:p>
            <a:pPr marL="12700">
              <a:lnSpc>
                <a:spcPct val="100000"/>
              </a:lnSpc>
              <a:spcBef>
                <a:spcPts val="29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a:latin typeface="MS Gothic" panose="020B0609070205080204" pitchFamily="49" charset="-128"/>
              <a:ea typeface="MS Gothic" panose="020B0609070205080204" pitchFamily="49" charset="-128"/>
              <a:cs typeface="ＭＳ ゴシック"/>
            </a:endParaRPr>
          </a:p>
          <a:p>
            <a:pPr marL="12700">
              <a:lnSpc>
                <a:spcPct val="100000"/>
              </a:lnSpc>
              <a:spcBef>
                <a:spcPts val="195"/>
              </a:spcBef>
            </a:pPr>
            <a:r>
              <a:rPr lang="ja-JP" altLang="en-US" sz="1000" b="1">
                <a:solidFill>
                  <a:srgbClr val="81010A"/>
                </a:solidFill>
                <a:latin typeface="MS Gothic" panose="020B0609070205080204" pitchFamily="49" charset="-128"/>
                <a:ea typeface="MS Gothic" panose="020B0609070205080204" pitchFamily="49" charset="-128"/>
                <a:cs typeface="ＭＳ ゴシック"/>
              </a:rPr>
              <a:t>健康や生活についての疑問・お悩みなど、なんでもお気軽にご相談ください。</a:t>
            </a:r>
            <a:endParaRPr lang="ja-JP" altLang="en-US" sz="1000" b="1" dirty="0">
              <a:solidFill>
                <a:srgbClr val="81010A"/>
              </a:solidFill>
              <a:latin typeface="MS Gothic" panose="020B0609070205080204" pitchFamily="49" charset="-128"/>
              <a:ea typeface="MS Gothic" panose="020B0609070205080204" pitchFamily="49" charset="-128"/>
              <a:cs typeface="ＭＳ ゴシック"/>
            </a:endParaRPr>
          </a:p>
        </p:txBody>
      </p:sp>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4</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545804"/>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7302808"/>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CD0185A7-14FF-E14D-9A2D-6AD76EC83257}"/>
              </a:ext>
            </a:extLst>
          </p:cNvPr>
          <p:cNvSpPr/>
          <p:nvPr/>
        </p:nvSpPr>
        <p:spPr>
          <a:xfrm>
            <a:off x="247338" y="8067306"/>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3</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7" name="正方形/長方形 6">
            <a:extLst>
              <a:ext uri="{FF2B5EF4-FFF2-40B4-BE49-F238E27FC236}">
                <a16:creationId xmlns="" xmlns:a16="http://schemas.microsoft.com/office/drawing/2014/main" id="{75EBA48F-C9DF-AD4D-99AB-93ECE497DBAB}"/>
              </a:ext>
            </a:extLst>
          </p:cNvPr>
          <p:cNvSpPr/>
          <p:nvPr/>
        </p:nvSpPr>
        <p:spPr>
          <a:xfrm>
            <a:off x="247338" y="8786834"/>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4</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372326"/>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生活習慣や治療の様子をお伺い</a:t>
            </a:r>
            <a:r>
              <a:rPr lang="ja-JP" altLang="en-US" sz="900" spc="-5">
                <a:solidFill>
                  <a:srgbClr val="221815"/>
                </a:solidFill>
                <a:latin typeface="MS Gothic" panose="020B0609070205080204" pitchFamily="49" charset="-128"/>
                <a:ea typeface="MS Gothic" panose="020B0609070205080204" pitchFamily="49" charset="-128"/>
                <a:cs typeface="ＭＳ ゴシック"/>
              </a:rPr>
              <a:t>し</a:t>
            </a:r>
            <a:r>
              <a:rPr lang="ja-JP" altLang="en-US" sz="900">
                <a:solidFill>
                  <a:srgbClr val="221815"/>
                </a:solidFill>
                <a:latin typeface="MS Gothic" panose="020B0609070205080204" pitchFamily="49" charset="-128"/>
                <a:ea typeface="MS Gothic" panose="020B0609070205080204" pitchFamily="49" charset="-128"/>
                <a:cs typeface="ＭＳ ゴシック"/>
              </a:rPr>
              <a:t>、現在の状況を確認します。あなたに合った情報提供で今後のサポートを進めて行きます。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7129330"/>
            <a:ext cx="2414409" cy="530786"/>
          </a:xfrm>
          <a:prstGeom prst="rect">
            <a:avLst/>
          </a:prstGeom>
        </p:spPr>
        <p:txBody>
          <a:bodyPr wrap="square">
            <a:spAutoFit/>
          </a:bodyPr>
          <a:lstStyle/>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面談内容、お医者様からの指示などから担当の専門スタッフと目標を立てます。</a:t>
            </a:r>
          </a:p>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（食事内容の改善・運動など）</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10" name="正方形/長方形 9">
            <a:extLst>
              <a:ext uri="{FF2B5EF4-FFF2-40B4-BE49-F238E27FC236}">
                <a16:creationId xmlns="" xmlns:a16="http://schemas.microsoft.com/office/drawing/2014/main" id="{EE808D76-95B2-D74E-BF08-28556A2C7E17}"/>
              </a:ext>
            </a:extLst>
          </p:cNvPr>
          <p:cNvSpPr/>
          <p:nvPr/>
        </p:nvSpPr>
        <p:spPr>
          <a:xfrm>
            <a:off x="1244183" y="7952569"/>
            <a:ext cx="2414409" cy="369332"/>
          </a:xfrm>
          <a:prstGeom prst="rect">
            <a:avLst/>
          </a:prstGeom>
        </p:spPr>
        <p:txBody>
          <a:bodyPr wrap="square">
            <a:spAutoFit/>
          </a:bodyPr>
          <a:lstStyle/>
          <a:p>
            <a:pPr marL="12700">
              <a:lnSpc>
                <a:spcPct val="100000"/>
              </a:lnSpc>
              <a:spcBef>
                <a:spcPts val="100"/>
              </a:spcBef>
            </a:pPr>
            <a:r>
              <a:rPr lang="ja-JP" altLang="en-US" sz="900" spc="25">
                <a:solidFill>
                  <a:srgbClr val="221815"/>
                </a:solidFill>
                <a:latin typeface="MS Gothic" panose="020B0609070205080204" pitchFamily="49" charset="-128"/>
                <a:ea typeface="MS Gothic" panose="020B0609070205080204" pitchFamily="49" charset="-128"/>
                <a:cs typeface="ＭＳ ゴシック"/>
              </a:rPr>
              <a:t>面談時に立てた目標の実行状況を伺った</a:t>
            </a:r>
            <a:r>
              <a:rPr lang="ja-JP" altLang="en-US" sz="900">
                <a:solidFill>
                  <a:srgbClr val="221815"/>
                </a:solidFill>
                <a:latin typeface="MS Gothic" panose="020B0609070205080204" pitchFamily="49" charset="-128"/>
                <a:ea typeface="MS Gothic" panose="020B0609070205080204" pitchFamily="49" charset="-128"/>
                <a:cs typeface="ＭＳ ゴシック"/>
              </a:rPr>
              <a:t>り、継続に向けてのアドバイスを行います。</a:t>
            </a:r>
            <a:endParaRPr lang="ja-JP" altLang="en-US" sz="900">
              <a:latin typeface="MS Gothic" panose="020B0609070205080204" pitchFamily="49" charset="-128"/>
              <a:ea typeface="MS Gothic" panose="020B0609070205080204" pitchFamily="49" charset="-128"/>
              <a:cs typeface="ＭＳ ゴシック"/>
            </a:endParaRPr>
          </a:p>
        </p:txBody>
      </p:sp>
      <p:sp>
        <p:nvSpPr>
          <p:cNvPr id="11" name="正方形/長方形 10">
            <a:extLst>
              <a:ext uri="{FF2B5EF4-FFF2-40B4-BE49-F238E27FC236}">
                <a16:creationId xmlns="" xmlns:a16="http://schemas.microsoft.com/office/drawing/2014/main" id="{8504CFE7-9417-014F-B360-62ADE278A9C7}"/>
              </a:ext>
            </a:extLst>
          </p:cNvPr>
          <p:cNvSpPr/>
          <p:nvPr/>
        </p:nvSpPr>
        <p:spPr>
          <a:xfrm>
            <a:off x="1244183" y="8635841"/>
            <a:ext cx="2414409" cy="540982"/>
          </a:xfrm>
          <a:prstGeom prst="rect">
            <a:avLst/>
          </a:prstGeom>
        </p:spPr>
        <p:txBody>
          <a:bodyPr wrap="square">
            <a:spAutoFit/>
          </a:bodyPr>
          <a:lstStyle/>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この４ヶ月間の結果を確認しま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。生活習慣の良い変化や医師からの指示に改善が見られるように一緒に頑張りましょう。</a:t>
            </a:r>
            <a:endParaRPr lang="ja-JP" altLang="en-US" sz="900"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420313"/>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7177316"/>
            <a:ext cx="445008" cy="445008"/>
          </a:xfrm>
          <a:prstGeom prst="rect">
            <a:avLst/>
          </a:prstGeom>
        </p:spPr>
      </p:pic>
      <p:pic>
        <p:nvPicPr>
          <p:cNvPr id="14" name="図 13" descr="ura_pic_04.png">
            <a:extLst>
              <a:ext uri="{FF2B5EF4-FFF2-40B4-BE49-F238E27FC236}">
                <a16:creationId xmlns="" xmlns:a16="http://schemas.microsoft.com/office/drawing/2014/main" id="{F45FC626-0766-F44D-879B-2BF5553F476A}"/>
              </a:ext>
            </a:extLst>
          </p:cNvPr>
          <p:cNvPicPr>
            <a:picLocks noChangeAspect="1"/>
          </p:cNvPicPr>
          <p:nvPr/>
        </p:nvPicPr>
        <p:blipFill>
          <a:blip r:embed="rId5"/>
          <a:stretch>
            <a:fillRect/>
          </a:stretch>
        </p:blipFill>
        <p:spPr>
          <a:xfrm>
            <a:off x="810230" y="7926722"/>
            <a:ext cx="445008" cy="445008"/>
          </a:xfrm>
          <a:prstGeom prst="rect">
            <a:avLst/>
          </a:prstGeom>
        </p:spPr>
      </p:pic>
      <p:pic>
        <p:nvPicPr>
          <p:cNvPr id="15" name="図 14" descr="ura_pic_04.png">
            <a:extLst>
              <a:ext uri="{FF2B5EF4-FFF2-40B4-BE49-F238E27FC236}">
                <a16:creationId xmlns="" xmlns:a16="http://schemas.microsoft.com/office/drawing/2014/main" id="{3E9FFF08-72A9-054B-A23B-DC0F75665507}"/>
              </a:ext>
            </a:extLst>
          </p:cNvPr>
          <p:cNvPicPr>
            <a:picLocks noChangeAspect="1"/>
          </p:cNvPicPr>
          <p:nvPr/>
        </p:nvPicPr>
        <p:blipFill>
          <a:blip r:embed="rId5"/>
          <a:stretch>
            <a:fillRect/>
          </a:stretch>
        </p:blipFill>
        <p:spPr>
          <a:xfrm>
            <a:off x="810230" y="8691221"/>
            <a:ext cx="445008" cy="445008"/>
          </a:xfrm>
          <a:prstGeom prst="rect">
            <a:avLst/>
          </a:prstGeom>
        </p:spPr>
      </p:pic>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70247" y="9521645"/>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a:t>
            </a:r>
            <a:r>
              <a:rPr lang="zh-CN" altLang="en-US" sz="1000" spc="25">
                <a:solidFill>
                  <a:srgbClr val="221815"/>
                </a:solidFill>
                <a:latin typeface="MS Gothic" panose="020B0609070205080204" pitchFamily="49" charset="-128"/>
                <a:ea typeface="MS Gothic" panose="020B0609070205080204" pitchFamily="49" charset="-128"/>
                <a:cs typeface="ＭＳ ゴシック"/>
              </a:rPr>
              <a:t>〇〇〇株式会社</a:t>
            </a:r>
            <a:r>
              <a:rPr lang="ja-JP" altLang="en-US" sz="1000" spc="25">
                <a:solidFill>
                  <a:srgbClr val="221815"/>
                </a:solidFill>
                <a:latin typeface="MS Gothic" panose="020B0609070205080204" pitchFamily="49" charset="-128"/>
                <a:ea typeface="MS Gothic" panose="020B0609070205080204" pitchFamily="49" charset="-128"/>
                <a:cs typeface="ＭＳ ゴシック"/>
              </a:rPr>
              <a:t>に</a:t>
            </a: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70247"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1-C</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pPr marL="12700" algn="just">
              <a:spcBef>
                <a:spcPts val="100"/>
              </a:spcBef>
            </a:pPr>
            <a:r>
              <a:rPr sz="900" b="1" spc="25" dirty="0" err="1">
                <a:solidFill>
                  <a:srgbClr val="81010A"/>
                </a:solidFill>
                <a:latin typeface="MS Gothic" panose="020B0609070205080204" pitchFamily="49" charset="-128"/>
                <a:ea typeface="MS Gothic" panose="020B0609070205080204" pitchFamily="49" charset="-128"/>
                <a:cs typeface="ＭＳ ゴシック"/>
              </a:rPr>
              <a:t>かかりつけ医から強く言われていなかった</a:t>
            </a:r>
            <a:r>
              <a:rPr sz="900" spc="25" dirty="0" err="1">
                <a:solidFill>
                  <a:srgbClr val="221815"/>
                </a:solidFill>
                <a:latin typeface="MS Gothic" panose="020B0609070205080204" pitchFamily="49" charset="-128"/>
                <a:ea typeface="MS Gothic" panose="020B0609070205080204" pitchFamily="49" charset="-128"/>
                <a:cs typeface="ＭＳ ゴシック"/>
              </a:rPr>
              <a:t>ことも</a:t>
            </a:r>
            <a:r>
              <a:rPr sz="900" spc="30" dirty="0" err="1">
                <a:solidFill>
                  <a:srgbClr val="221815"/>
                </a:solidFill>
                <a:latin typeface="MS Gothic" panose="020B0609070205080204" pitchFamily="49" charset="-128"/>
                <a:ea typeface="MS Gothic" panose="020B0609070205080204" pitchFamily="49" charset="-128"/>
                <a:cs typeface="ＭＳ ゴシック"/>
              </a:rPr>
              <a:t>あ</a:t>
            </a:r>
            <a:r>
              <a:rPr sz="900" dirty="0" err="1">
                <a:solidFill>
                  <a:srgbClr val="221815"/>
                </a:solidFill>
                <a:latin typeface="MS Gothic" panose="020B0609070205080204" pitchFamily="49" charset="-128"/>
                <a:ea typeface="MS Gothic" panose="020B0609070205080204" pitchFamily="49" charset="-128"/>
                <a:cs typeface="ＭＳ ゴシック"/>
              </a:rPr>
              <a:t>り、</a:t>
            </a:r>
            <a:r>
              <a:rPr sz="900" spc="30" dirty="0" err="1">
                <a:solidFill>
                  <a:srgbClr val="221815"/>
                </a:solidFill>
                <a:latin typeface="MS Gothic" panose="020B0609070205080204" pitchFamily="49" charset="-128"/>
                <a:ea typeface="MS Gothic" panose="020B0609070205080204" pitchFamily="49" charset="-128"/>
                <a:cs typeface="ＭＳ ゴシック"/>
              </a:rPr>
              <a:t>気にも留めていませんでした</a:t>
            </a:r>
            <a:r>
              <a:rPr sz="900" dirty="0" err="1">
                <a:solidFill>
                  <a:srgbClr val="221815"/>
                </a:solidFill>
                <a:latin typeface="MS Gothic" panose="020B0609070205080204" pitchFamily="49" charset="-128"/>
                <a:ea typeface="MS Gothic" panose="020B0609070205080204" pitchFamily="49" charset="-128"/>
                <a:cs typeface="ＭＳ ゴシック"/>
              </a:rPr>
              <a:t>が、</a:t>
            </a:r>
            <a:r>
              <a:rPr sz="900" b="1" spc="30" dirty="0" err="1">
                <a:solidFill>
                  <a:srgbClr val="81010A"/>
                </a:solidFill>
                <a:latin typeface="MS Gothic" panose="020B0609070205080204" pitchFamily="49" charset="-128"/>
                <a:ea typeface="MS Gothic" panose="020B0609070205080204" pitchFamily="49" charset="-128"/>
                <a:cs typeface="ＭＳ ゴシック"/>
              </a:rPr>
              <a:t>せっか</a:t>
            </a:r>
            <a:r>
              <a:rPr sz="900" b="1" dirty="0" err="1">
                <a:solidFill>
                  <a:srgbClr val="81010A"/>
                </a:solidFill>
                <a:latin typeface="MS Gothic" panose="020B0609070205080204" pitchFamily="49" charset="-128"/>
                <a:ea typeface="MS Gothic" panose="020B0609070205080204" pitchFamily="49" charset="-128"/>
                <a:cs typeface="ＭＳ ゴシック"/>
              </a:rPr>
              <a:t>くの機会</a:t>
            </a:r>
            <a:r>
              <a:rPr sz="900" dirty="0" err="1">
                <a:solidFill>
                  <a:srgbClr val="221815"/>
                </a:solidFill>
                <a:latin typeface="MS Gothic" panose="020B0609070205080204" pitchFamily="49" charset="-128"/>
                <a:ea typeface="MS Gothic" panose="020B0609070205080204" pitchFamily="49" charset="-128"/>
                <a:cs typeface="ＭＳ ゴシック"/>
              </a:rPr>
              <a:t>なので参加しました</a:t>
            </a:r>
            <a:r>
              <a:rPr sz="900" dirty="0">
                <a:solidFill>
                  <a:srgbClr val="221815"/>
                </a:solidFill>
                <a:latin typeface="MS Gothic" panose="020B0609070205080204" pitchFamily="49" charset="-128"/>
                <a:ea typeface="MS Gothic" panose="020B0609070205080204" pitchFamily="49" charset="-128"/>
                <a:cs typeface="ＭＳ ゴシック"/>
              </a:rPr>
              <a:t>。</a:t>
            </a:r>
            <a:endParaRPr sz="900" dirty="0">
              <a:latin typeface="MS Gothic" panose="020B0609070205080204" pitchFamily="49" charset="-128"/>
              <a:ea typeface="MS Gothic" panose="020B0609070205080204" pitchFamily="49" charset="-128"/>
              <a:cs typeface="ＭＳ ゴシック"/>
            </a:endParaRPr>
          </a:p>
          <a:p>
            <a:pPr marL="12700" marR="5080" algn="just"/>
            <a:r>
              <a:rPr sz="900" spc="25" dirty="0" err="1">
                <a:solidFill>
                  <a:srgbClr val="221815"/>
                </a:solidFill>
                <a:latin typeface="MS Gothic" panose="020B0609070205080204" pitchFamily="49" charset="-128"/>
                <a:ea typeface="MS Gothic" panose="020B0609070205080204" pitchFamily="49" charset="-128"/>
                <a:cs typeface="ＭＳ ゴシック"/>
              </a:rPr>
              <a:t>専門</a:t>
            </a:r>
            <a:r>
              <a:rPr lang="ja-JP" altLang="en-US" sz="900" spc="25">
                <a:solidFill>
                  <a:srgbClr val="221815"/>
                </a:solidFill>
                <a:latin typeface="MS Gothic" panose="020B0609070205080204" pitchFamily="49" charset="-128"/>
                <a:ea typeface="MS Gothic" panose="020B0609070205080204" pitchFamily="49" charset="-128"/>
                <a:cs typeface="ＭＳ ゴシック"/>
              </a:rPr>
              <a:t>スタッフ</a:t>
            </a:r>
            <a:r>
              <a:rPr sz="900" spc="25" dirty="0" err="1">
                <a:solidFill>
                  <a:srgbClr val="221815"/>
                </a:solidFill>
                <a:latin typeface="MS Gothic" panose="020B0609070205080204" pitchFamily="49" charset="-128"/>
                <a:ea typeface="MS Gothic" panose="020B0609070205080204" pitchFamily="49" charset="-128"/>
                <a:cs typeface="ＭＳ ゴシック"/>
              </a:rPr>
              <a:t>の方と相談</a:t>
            </a:r>
            <a:r>
              <a:rPr sz="900" dirty="0" err="1">
                <a:solidFill>
                  <a:srgbClr val="221815"/>
                </a:solidFill>
                <a:latin typeface="MS Gothic" panose="020B0609070205080204" pitchFamily="49" charset="-128"/>
                <a:ea typeface="MS Gothic" panose="020B0609070205080204" pitchFamily="49" charset="-128"/>
                <a:cs typeface="ＭＳ ゴシック"/>
              </a:rPr>
              <a:t>し、</a:t>
            </a:r>
            <a:r>
              <a:rPr sz="900" spc="25" dirty="0" err="1">
                <a:solidFill>
                  <a:srgbClr val="221815"/>
                </a:solidFill>
                <a:latin typeface="MS Gothic" panose="020B0609070205080204" pitchFamily="49" charset="-128"/>
                <a:ea typeface="MS Gothic" panose="020B0609070205080204" pitchFamily="49" charset="-128"/>
                <a:cs typeface="ＭＳ ゴシック"/>
              </a:rPr>
              <a:t>食事生活の見直しや運動を</a:t>
            </a:r>
            <a:r>
              <a:rPr sz="900" dirty="0" err="1">
                <a:solidFill>
                  <a:srgbClr val="221815"/>
                </a:solidFill>
                <a:latin typeface="MS Gothic" panose="020B0609070205080204" pitchFamily="49" charset="-128"/>
                <a:ea typeface="MS Gothic" panose="020B0609070205080204" pitchFamily="49" charset="-128"/>
                <a:cs typeface="ＭＳ ゴシック"/>
              </a:rPr>
              <a:t>心がけるようにしています</a:t>
            </a:r>
            <a:r>
              <a:rPr sz="900" dirty="0">
                <a:solidFill>
                  <a:srgbClr val="221815"/>
                </a:solidFill>
                <a:latin typeface="MS Gothic" panose="020B0609070205080204" pitchFamily="49" charset="-128"/>
                <a:ea typeface="MS Gothic" panose="020B0609070205080204" pitchFamily="49" charset="-128"/>
                <a:cs typeface="ＭＳ ゴシック"/>
              </a:rPr>
              <a:t>。</a:t>
            </a:r>
            <a:endParaRPr sz="900" dirty="0">
              <a:latin typeface="MS Gothic" panose="020B0609070205080204" pitchFamily="49" charset="-128"/>
              <a:ea typeface="MS Gothic" panose="020B0609070205080204" pitchFamily="49" charset="-128"/>
              <a:cs typeface="ＭＳ ゴシック"/>
            </a:endParaRP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03957"/>
            <a:ext cx="2487993" cy="733278"/>
          </a:xfrm>
          <a:prstGeom prst="rect">
            <a:avLst/>
          </a:prstGeom>
        </p:spPr>
        <p:txBody>
          <a:bodyPr vert="horz" wrap="square" lIns="0" tIns="12700" rIns="0" bIns="0" rtlCol="0">
            <a:spAutoFit/>
          </a:bodyPr>
          <a:lstStyle/>
          <a:p>
            <a:pPr marL="12700" marR="5080" algn="just">
              <a:lnSpc>
                <a:spcPct val="105000"/>
              </a:lnSpc>
              <a:spcBef>
                <a:spcPts val="45"/>
              </a:spcBef>
            </a:pPr>
            <a:r>
              <a:rPr lang="ja-JP" altLang="en-US" sz="900" spc="50">
                <a:solidFill>
                  <a:srgbClr val="221815"/>
                </a:solidFill>
                <a:latin typeface="MS Gothic" panose="020B0609070205080204" pitchFamily="49" charset="-128"/>
                <a:ea typeface="MS Gothic" panose="020B0609070205080204" pitchFamily="49" charset="-128"/>
                <a:cs typeface="ＭＳ ゴシック"/>
              </a:rPr>
              <a:t>薬を飲んでいるから</a:t>
            </a:r>
            <a:r>
              <a:rPr lang="en-US" altLang="ja-JP" sz="900" spc="50" dirty="0">
                <a:solidFill>
                  <a:srgbClr val="221815"/>
                </a:solidFill>
                <a:latin typeface="MS Gothic" panose="020B0609070205080204" pitchFamily="49" charset="-128"/>
                <a:ea typeface="MS Gothic" panose="020B0609070205080204" pitchFamily="49" charset="-128"/>
                <a:cs typeface="ＭＳ ゴシック"/>
              </a:rPr>
              <a:t>…</a:t>
            </a:r>
            <a:r>
              <a:rPr lang="ja-JP" altLang="en-US" sz="900" spc="50">
                <a:solidFill>
                  <a:srgbClr val="221815"/>
                </a:solidFill>
                <a:latin typeface="MS Gothic" panose="020B0609070205080204" pitchFamily="49" charset="-128"/>
                <a:ea typeface="MS Gothic" panose="020B0609070205080204" pitchFamily="49" charset="-128"/>
                <a:cs typeface="ＭＳ ゴシック"/>
              </a:rPr>
              <a:t>と軽く考えていました</a:t>
            </a:r>
            <a:r>
              <a:rPr lang="ja-JP" altLang="en-US" sz="900">
                <a:solidFill>
                  <a:srgbClr val="221815"/>
                </a:solidFill>
                <a:latin typeface="MS Gothic" panose="020B0609070205080204" pitchFamily="49" charset="-128"/>
                <a:ea typeface="MS Gothic" panose="020B0609070205080204" pitchFamily="49" charset="-128"/>
                <a:cs typeface="ＭＳ ゴシック"/>
              </a:rPr>
              <a:t>が、</a:t>
            </a:r>
            <a:r>
              <a:rPr lang="ja-JP" altLang="en-US" sz="900" spc="25">
                <a:solidFill>
                  <a:srgbClr val="221815"/>
                </a:solidFill>
                <a:latin typeface="MS Gothic" panose="020B0609070205080204" pitchFamily="49" charset="-128"/>
                <a:ea typeface="MS Gothic" panose="020B0609070205080204" pitchFamily="49" charset="-128"/>
                <a:cs typeface="ＭＳ ゴシック"/>
              </a:rPr>
              <a:t>アドバイス通りに</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食事や運動の改善だけでこんなに数字に表れる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とは思いませんでし</a:t>
            </a:r>
            <a:r>
              <a:rPr lang="ja-JP" altLang="en-US" sz="900">
                <a:solidFill>
                  <a:srgbClr val="221815"/>
                </a:solidFill>
                <a:latin typeface="MS Gothic" panose="020B0609070205080204" pitchFamily="49" charset="-128"/>
                <a:ea typeface="MS Gothic" panose="020B0609070205080204" pitchFamily="49" charset="-128"/>
                <a:cs typeface="ＭＳ ゴシック"/>
              </a:rPr>
              <a:t>た。</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ストレスを感じることなく続けられる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の</a:t>
            </a:r>
            <a:r>
              <a:rPr lang="ja-JP" altLang="en-US" sz="900">
                <a:solidFill>
                  <a:srgbClr val="221815"/>
                </a:solidFill>
                <a:latin typeface="MS Gothic" panose="020B0609070205080204" pitchFamily="49" charset="-128"/>
                <a:ea typeface="MS Gothic" panose="020B0609070205080204" pitchFamily="49" charset="-128"/>
                <a:cs typeface="ＭＳ ゴシック"/>
              </a:rPr>
              <a:t>で、</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これからも継続して行</a:t>
            </a:r>
            <a:r>
              <a:rPr lang="ja-JP" altLang="en-US" sz="900">
                <a:solidFill>
                  <a:srgbClr val="221815"/>
                </a:solidFill>
                <a:latin typeface="MS Gothic" panose="020B0609070205080204" pitchFamily="49" charset="-128"/>
                <a:ea typeface="MS Gothic" panose="020B0609070205080204" pitchFamily="49" charset="-128"/>
                <a:cs typeface="ＭＳ ゴシック"/>
              </a:rPr>
              <a:t>きたいと思います。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382828"/>
            <a:ext cx="2487993" cy="878702"/>
          </a:xfrm>
          <a:prstGeom prst="rect">
            <a:avLst/>
          </a:prstGeom>
        </p:spPr>
        <p:txBody>
          <a:bodyPr vert="horz" wrap="square" lIns="0" tIns="12700" rIns="0" bIns="0" rtlCol="0">
            <a:spAutoFit/>
          </a:bodyPr>
          <a:lstStyle/>
          <a:p>
            <a:pPr marL="12700" marR="5080" algn="just">
              <a:lnSpc>
                <a:spcPct val="1050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血糖コントロールが思うように一定しない中で、タイミングよくこのプログラムのお知らせが届き、迷わず申込をしました。</a:t>
            </a:r>
            <a:r>
              <a:rPr lang="ja-JP" altLang="en-US" sz="900" b="1">
                <a:solidFill>
                  <a:srgbClr val="81010A"/>
                </a:solidFill>
                <a:latin typeface="MS Gothic" panose="020B0609070205080204" pitchFamily="49" charset="-128"/>
                <a:ea typeface="MS Gothic" panose="020B0609070205080204" pitchFamily="49" charset="-128"/>
                <a:cs typeface="ＭＳ ゴシック"/>
              </a:rPr>
              <a:t>無料でこれ程の相談・アドバイスや情報</a:t>
            </a:r>
            <a:r>
              <a:rPr lang="ja-JP" altLang="en-US" sz="900">
                <a:solidFill>
                  <a:srgbClr val="221815"/>
                </a:solidFill>
                <a:latin typeface="MS Gothic" panose="020B0609070205080204" pitchFamily="49" charset="-128"/>
                <a:ea typeface="MS Gothic" panose="020B0609070205080204" pitchFamily="49" charset="-128"/>
                <a:cs typeface="ＭＳ ゴシック"/>
              </a:rPr>
              <a:t>を頂く事ができ、刺激を受け、これからも前向きに取り組んでいこうと思います。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6"/>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7"/>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8"/>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DC5971"/>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DC5971"/>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DC5971"/>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DC5971"/>
              </a:solidFill>
              <a:latin typeface="ＭＳ ゴシック" panose="020B0609070205080204" pitchFamily="49" charset="-128"/>
              <a:ea typeface="ＭＳ ゴシック"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728017"/>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a:t>
            </a:r>
            <a:r>
              <a:rPr lang="en" altLang="ja-JP" sz="1200" b="1" spc="-25" dirty="0">
                <a:solidFill>
                  <a:srgbClr val="DC6F81"/>
                </a:solidFill>
                <a:latin typeface="ＭＳ ゴシック"/>
                <a:cs typeface="ＭＳ ゴシック"/>
              </a:rPr>
              <a:t>P</a:t>
            </a:r>
            <a:r>
              <a:rPr lang="en" altLang="ja-JP" sz="1200" b="1" spc="10" dirty="0">
                <a:solidFill>
                  <a:srgbClr val="DC6F81"/>
                </a:solidFill>
                <a:latin typeface="ＭＳ ゴシック"/>
                <a:cs typeface="ＭＳ ゴシック"/>
              </a:rPr>
              <a:t>1</a:t>
            </a:r>
            <a:r>
              <a:rPr lang="en" altLang="ja-JP" sz="1200" b="1" dirty="0">
                <a:solidFill>
                  <a:srgbClr val="DC6F81"/>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dirty="0">
              <a:latin typeface="ＭＳ ゴシック"/>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2619931"/>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a:t>
            </a:r>
            <a:r>
              <a:rPr lang="en" altLang="ja-JP" sz="1200" b="1" spc="-25" dirty="0">
                <a:solidFill>
                  <a:srgbClr val="DC6F81"/>
                </a:solidFill>
                <a:latin typeface="ＭＳ ゴシック"/>
                <a:cs typeface="ＭＳ ゴシック"/>
              </a:rPr>
              <a:t>P</a:t>
            </a:r>
            <a:r>
              <a:rPr lang="en" altLang="ja-JP" sz="1200" b="1" spc="10" dirty="0">
                <a:solidFill>
                  <a:srgbClr val="DC6F81"/>
                </a:solidFill>
                <a:latin typeface="ＭＳ ゴシック"/>
                <a:cs typeface="ＭＳ ゴシック"/>
              </a:rPr>
              <a:t>2</a:t>
            </a:r>
            <a:r>
              <a:rPr lang="en" altLang="ja-JP" sz="1200" b="1" dirty="0">
                <a:solidFill>
                  <a:srgbClr val="DC6F81"/>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7" name="正方形/長方形 36">
            <a:extLst>
              <a:ext uri="{FF2B5EF4-FFF2-40B4-BE49-F238E27FC236}">
                <a16:creationId xmlns="" xmlns:a16="http://schemas.microsoft.com/office/drawing/2014/main" id="{C5E7B7A8-7C1C-454A-AB6E-7B6FA2284AE3}"/>
              </a:ext>
            </a:extLst>
          </p:cNvPr>
          <p:cNvSpPr/>
          <p:nvPr/>
        </p:nvSpPr>
        <p:spPr>
          <a:xfrm>
            <a:off x="346383" y="3523089"/>
            <a:ext cx="1492075" cy="276999"/>
          </a:xfrm>
          <a:prstGeom prst="rect">
            <a:avLst/>
          </a:prstGeom>
        </p:spPr>
        <p:txBody>
          <a:bodyPr wrap="none">
            <a:spAutoFit/>
          </a:bodyPr>
          <a:lstStyle/>
          <a:p>
            <a:pPr marL="12700">
              <a:lnSpc>
                <a:spcPct val="100000"/>
              </a:lnSpc>
              <a:spcBef>
                <a:spcPts val="100"/>
              </a:spcBef>
              <a:tabLst>
                <a:tab pos="563880"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EP</a:t>
            </a:r>
            <a:r>
              <a:rPr lang="en" altLang="ja-JP" sz="1200" b="1" spc="10" dirty="0">
                <a:solidFill>
                  <a:srgbClr val="DC6F81"/>
                </a:solidFill>
                <a:latin typeface="ＭＳ ゴシック"/>
                <a:cs typeface="ＭＳ ゴシック"/>
              </a:rPr>
              <a:t>3</a:t>
            </a:r>
            <a:r>
              <a:rPr lang="en" altLang="ja-JP" sz="1200" b="1" dirty="0">
                <a:solidFill>
                  <a:srgbClr val="DC6F81"/>
                </a:solidFill>
                <a:latin typeface="ＭＳ ゴシック"/>
                <a:cs typeface="ＭＳ ゴシック"/>
              </a:rPr>
              <a:t>	</a:t>
            </a:r>
            <a:r>
              <a:rPr lang="ja-JP" altLang="en-US" sz="1200" b="1" spc="-40">
                <a:solidFill>
                  <a:srgbClr val="4C3B25"/>
                </a:solidFill>
                <a:latin typeface="ＭＳ ゴシック"/>
                <a:cs typeface="ＭＳ ゴシック"/>
              </a:rPr>
              <a:t>書</a:t>
            </a:r>
            <a:r>
              <a:rPr lang="ja-JP" altLang="en-US" sz="1200" b="1" spc="-75">
                <a:solidFill>
                  <a:srgbClr val="4C3B25"/>
                </a:solidFill>
                <a:latin typeface="ＭＳ ゴシック"/>
                <a:cs typeface="ＭＳ ゴシック"/>
              </a:rPr>
              <a:t>類</a:t>
            </a:r>
            <a:r>
              <a:rPr lang="ja-JP" altLang="en-US" sz="1200" b="1" spc="-60">
                <a:solidFill>
                  <a:srgbClr val="4C3B25"/>
                </a:solidFill>
                <a:latin typeface="ＭＳ ゴシック"/>
                <a:cs typeface="ＭＳ ゴシック"/>
              </a:rPr>
              <a:t>の</a:t>
            </a:r>
            <a:r>
              <a:rPr lang="ja-JP" altLang="en-US" sz="1200" b="1" spc="-70">
                <a:solidFill>
                  <a:srgbClr val="4C3B25"/>
                </a:solidFill>
                <a:latin typeface="ＭＳ ゴシック"/>
                <a:cs typeface="ＭＳ ゴシック"/>
              </a:rPr>
              <a:t>準</a:t>
            </a:r>
            <a:r>
              <a:rPr lang="ja-JP" altLang="en-US" sz="1200" b="1">
                <a:solidFill>
                  <a:srgbClr val="4C3B25"/>
                </a:solidFill>
                <a:latin typeface="ＭＳ ゴシック"/>
                <a:cs typeface="ＭＳ ゴシック"/>
              </a:rPr>
              <a:t>備</a:t>
            </a:r>
            <a:endParaRPr lang="ja-JP" altLang="en-US" sz="1200" b="1" dirty="0">
              <a:latin typeface="ＭＳ ゴシック"/>
              <a:cs typeface="ＭＳ ゴシック"/>
            </a:endParaRPr>
          </a:p>
        </p:txBody>
      </p:sp>
      <p:sp>
        <p:nvSpPr>
          <p:cNvPr id="38" name="正方形/長方形 37">
            <a:extLst>
              <a:ext uri="{FF2B5EF4-FFF2-40B4-BE49-F238E27FC236}">
                <a16:creationId xmlns="" xmlns:a16="http://schemas.microsoft.com/office/drawing/2014/main" id="{0DDC6AFF-5B62-7945-BDDE-516E870CEAA9}"/>
              </a:ext>
            </a:extLst>
          </p:cNvPr>
          <p:cNvSpPr/>
          <p:nvPr/>
        </p:nvSpPr>
        <p:spPr>
          <a:xfrm>
            <a:off x="346383" y="4409799"/>
            <a:ext cx="1622880" cy="276999"/>
          </a:xfrm>
          <a:prstGeom prst="rect">
            <a:avLst/>
          </a:prstGeom>
        </p:spPr>
        <p:txBody>
          <a:bodyPr wrap="none">
            <a:spAutoFit/>
          </a:bodyPr>
          <a:lstStyle/>
          <a:p>
            <a:pPr marL="12700">
              <a:lnSpc>
                <a:spcPct val="100000"/>
              </a:lnSpc>
              <a:spcBef>
                <a:spcPts val="100"/>
              </a:spcBef>
            </a:pP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STEP4</a:t>
            </a:r>
            <a:r>
              <a:rPr lang="en" altLang="ja-JP" sz="1200" b="1" spc="-150" dirty="0">
                <a:solidFill>
                  <a:srgbClr val="DC6F81"/>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396320"/>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81010A"/>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a:t>
            </a:r>
          </a:p>
          <a:p>
            <a:pPr marL="12700">
              <a:spcBef>
                <a:spcPts val="100"/>
              </a:spcBef>
            </a:pPr>
            <a:r>
              <a:rPr lang="ja-JP" altLang="en-US" sz="1000" spc="5" dirty="0" err="1">
                <a:solidFill>
                  <a:srgbClr val="221815"/>
                </a:solidFill>
                <a:latin typeface="MS Gothic" panose="020B0609070205080204" pitchFamily="49" charset="-128"/>
                <a:ea typeface="MS Gothic" panose="020B0609070205080204" pitchFamily="49" charset="-128"/>
                <a:cs typeface="ＭＳ ゴシック"/>
              </a:rPr>
              <a:t>にて</a:t>
            </a:r>
            <a:r>
              <a:rPr lang="ja-JP" altLang="en-US" sz="1000" dirty="0" err="1">
                <a:solidFill>
                  <a:srgbClr val="221815"/>
                </a:solidFill>
                <a:latin typeface="MS Gothic" panose="020B0609070205080204" pitchFamily="49" charset="-128"/>
                <a:ea typeface="MS Gothic" panose="020B0609070205080204" pitchFamily="49" charset="-128"/>
                <a:cs typeface="ＭＳ ゴシック"/>
              </a:rPr>
              <a:t>ご返</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81010A"/>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81010A"/>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474896"/>
            <a:ext cx="5358241" cy="579646"/>
          </a:xfrm>
          <a:prstGeom prst="rect">
            <a:avLst/>
          </a:prstGeom>
        </p:spPr>
        <p:txBody>
          <a:bodyPr wrap="square">
            <a:spAutoFit/>
          </a:bodyPr>
          <a:lstStyle/>
          <a:p>
            <a:pPr marL="12700" algn="just">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お電話にて面談の調整を行います。</a:t>
            </a:r>
            <a:endParaRPr lang="en-US" altLang="ja-JP" sz="1000" b="1" dirty="0">
              <a:solidFill>
                <a:srgbClr val="81010A"/>
              </a:solidFill>
              <a:latin typeface="MS Gothic" panose="020B0609070205080204" pitchFamily="49" charset="-128"/>
              <a:ea typeface="MS Gothic" panose="020B0609070205080204" pitchFamily="49" charset="-128"/>
              <a:cs typeface="ＭＳ ゴシック"/>
            </a:endParaRPr>
          </a:p>
          <a:p>
            <a:pPr marL="12700" algn="just">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DCF2CCC6-3645-2B43-AE48-79397C12D5D4}"/>
              </a:ext>
            </a:extLst>
          </p:cNvPr>
          <p:cNvSpPr/>
          <p:nvPr/>
        </p:nvSpPr>
        <p:spPr>
          <a:xfrm>
            <a:off x="1972923" y="3300396"/>
            <a:ext cx="5358241" cy="758669"/>
          </a:xfrm>
          <a:prstGeom prst="rect">
            <a:avLst/>
          </a:prstGeom>
        </p:spPr>
        <p:txBody>
          <a:bodyPr wrap="square">
            <a:spAutoFit/>
          </a:bodyPr>
          <a:lstStyle/>
          <a:p>
            <a:pPr marL="12700" marR="5080" algn="just">
              <a:lnSpc>
                <a:spcPct val="106300"/>
              </a:lnSpc>
              <a:spcBef>
                <a:spcPts val="100"/>
              </a:spcBef>
            </a:pPr>
            <a:r>
              <a:rPr lang="ja-JP" altLang="en-US" sz="1000" spc="25">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25">
                <a:solidFill>
                  <a:srgbClr val="81010A"/>
                </a:solidFill>
                <a:latin typeface="MS Gothic" panose="020B0609070205080204" pitchFamily="49" charset="-128"/>
                <a:ea typeface="MS Gothic" panose="020B0609070205080204" pitchFamily="49" charset="-128"/>
                <a:cs typeface="ＭＳ ゴシック"/>
              </a:rPr>
              <a:t>生活習慣改善プログラムについてご協力のお願</a:t>
            </a:r>
            <a:r>
              <a:rPr lang="ja-JP" altLang="en-US" sz="1000" b="1" spc="-5">
                <a:solidFill>
                  <a:srgbClr val="81010A"/>
                </a:solidFill>
                <a:latin typeface="MS Gothic" panose="020B0609070205080204" pitchFamily="49" charset="-128"/>
                <a:ea typeface="MS Gothic" panose="020B0609070205080204" pitchFamily="49" charset="-128"/>
                <a:cs typeface="ＭＳ ゴシック"/>
              </a:rPr>
              <a:t>い</a:t>
            </a:r>
            <a:r>
              <a:rPr lang="ja-JP" altLang="en-US" sz="1000" b="1" spc="-500">
                <a:solidFill>
                  <a:srgbClr val="81010A"/>
                </a:solidFill>
                <a:latin typeface="MS Gothic" panose="020B0609070205080204" pitchFamily="49" charset="-128"/>
                <a:ea typeface="MS Gothic" panose="020B0609070205080204" pitchFamily="49" charset="-128"/>
                <a:cs typeface="ＭＳ ゴシック"/>
              </a:rPr>
              <a:t>」</a:t>
            </a:r>
            <a:r>
              <a:rPr lang="ja-JP" altLang="en-US" sz="1000">
                <a:latin typeface="MS Gothic" panose="020B0609070205080204" pitchFamily="49" charset="-128"/>
                <a:ea typeface="MS Gothic" panose="020B0609070205080204" pitchFamily="49" charset="-128"/>
                <a:cs typeface="ＭＳ ゴシック"/>
              </a:rPr>
              <a:t>と</a:t>
            </a:r>
            <a:endParaRPr lang="en-US" altLang="ja-JP" sz="1000" dirty="0">
              <a:latin typeface="MS Gothic" panose="020B0609070205080204" pitchFamily="49" charset="-128"/>
              <a:ea typeface="MS Gothic" panose="020B0609070205080204" pitchFamily="49" charset="-128"/>
              <a:cs typeface="ＭＳ ゴシック"/>
            </a:endParaRPr>
          </a:p>
          <a:p>
            <a:pPr marL="12700" marR="5080" algn="just">
              <a:lnSpc>
                <a:spcPct val="106300"/>
              </a:lnSpc>
              <a:spcBef>
                <a:spcPts val="100"/>
              </a:spcBef>
            </a:pPr>
            <a:r>
              <a:rPr lang="ja-JP" altLang="en-US" sz="1000" b="1">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25">
                <a:solidFill>
                  <a:srgbClr val="81010A"/>
                </a:solidFill>
                <a:latin typeface="MS Gothic" panose="020B0609070205080204" pitchFamily="49" charset="-128"/>
                <a:ea typeface="MS Gothic" panose="020B0609070205080204" pitchFamily="49" charset="-128"/>
                <a:cs typeface="ＭＳ ゴシック"/>
              </a:rPr>
              <a:t>生活習慣改善</a:t>
            </a:r>
            <a:r>
              <a:rPr lang="ja-JP" altLang="en-US" sz="1000" b="1">
                <a:solidFill>
                  <a:srgbClr val="81010A"/>
                </a:solidFill>
                <a:latin typeface="MS Gothic" panose="020B0609070205080204" pitchFamily="49" charset="-128"/>
                <a:ea typeface="MS Gothic" panose="020B0609070205080204" pitchFamily="49" charset="-128"/>
                <a:cs typeface="ＭＳ ゴシック"/>
              </a:rPr>
              <a:t>プログラム</a:t>
            </a:r>
            <a:r>
              <a:rPr lang="ja-JP" altLang="en-US" sz="1000" b="1" spc="-10">
                <a:solidFill>
                  <a:srgbClr val="81010A"/>
                </a:solidFill>
                <a:latin typeface="MS Gothic" panose="020B0609070205080204" pitchFamily="49" charset="-128"/>
                <a:ea typeface="MS Gothic" panose="020B0609070205080204" pitchFamily="49" charset="-128"/>
                <a:cs typeface="ＭＳ ゴシック"/>
              </a:rPr>
              <a:t>生活指導内容の確認</a:t>
            </a:r>
            <a:r>
              <a:rPr lang="ja-JP" altLang="en-US" sz="1000" b="1" spc="-2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20">
                <a:solidFill>
                  <a:srgbClr val="81010A"/>
                </a:solidFill>
                <a:latin typeface="MS Gothic" panose="020B0609070205080204" pitchFamily="49" charset="-128"/>
                <a:ea typeface="MS Gothic" panose="020B0609070205080204" pitchFamily="49" charset="-128"/>
                <a:cs typeface="ＭＳ ゴシック"/>
              </a:rPr>
              <a:t>」</a:t>
            </a:r>
            <a:r>
              <a:rPr lang="ja-JP" altLang="en-US" sz="1000" spc="-10">
                <a:solidFill>
                  <a:srgbClr val="221815"/>
                </a:solidFill>
                <a:latin typeface="MS Gothic" panose="020B0609070205080204" pitchFamily="49" charset="-128"/>
                <a:ea typeface="MS Gothic" panose="020B0609070205080204" pitchFamily="49" charset="-128"/>
                <a:cs typeface="ＭＳ ゴシック"/>
              </a:rPr>
              <a:t>をかかりつけのお医者様に持参</a:t>
            </a:r>
            <a:r>
              <a:rPr lang="ja-JP" altLang="en-US" sz="1000" spc="-20">
                <a:solidFill>
                  <a:srgbClr val="221815"/>
                </a:solidFill>
                <a:latin typeface="MS Gothic" panose="020B0609070205080204" pitchFamily="49" charset="-128"/>
                <a:ea typeface="MS Gothic" panose="020B0609070205080204" pitchFamily="49" charset="-128"/>
                <a:cs typeface="ＭＳ ゴシック"/>
              </a:rPr>
              <a:t>し</a:t>
            </a:r>
            <a:r>
              <a:rPr lang="ja-JP" altLang="en-US" sz="1000" spc="-40">
                <a:solidFill>
                  <a:srgbClr val="221815"/>
                </a:solidFill>
                <a:latin typeface="MS Gothic" panose="020B0609070205080204" pitchFamily="49" charset="-128"/>
                <a:ea typeface="MS Gothic" panose="020B0609070205080204" pitchFamily="49" charset="-128"/>
                <a:cs typeface="ＭＳ ゴシック"/>
              </a:rPr>
              <a:t>、</a:t>
            </a:r>
            <a:endParaRPr lang="en-US" altLang="ja-JP" sz="1000" spc="-40" dirty="0">
              <a:solidFill>
                <a:srgbClr val="221815"/>
              </a:solidFill>
              <a:latin typeface="MS Gothic" panose="020B0609070205080204" pitchFamily="49" charset="-128"/>
              <a:ea typeface="MS Gothic" panose="020B0609070205080204" pitchFamily="49" charset="-128"/>
              <a:cs typeface="ＭＳ ゴシック"/>
            </a:endParaRPr>
          </a:p>
          <a:p>
            <a:pPr marL="12700" marR="5080" algn="just">
              <a:lnSpc>
                <a:spcPct val="106300"/>
              </a:lnSpc>
              <a:spcBef>
                <a:spcPts val="100"/>
              </a:spcBef>
            </a:pPr>
            <a:r>
              <a:rPr lang="ja-JP" altLang="en-US" sz="1000" spc="-10">
                <a:solidFill>
                  <a:srgbClr val="221815"/>
                </a:solidFill>
                <a:latin typeface="MS Gothic" panose="020B0609070205080204" pitchFamily="49" charset="-128"/>
                <a:ea typeface="MS Gothic" panose="020B0609070205080204" pitchFamily="49" charset="-128"/>
                <a:cs typeface="ＭＳ ゴシック"/>
              </a:rPr>
              <a:t>必要事項</a:t>
            </a:r>
            <a:r>
              <a:rPr lang="ja-JP" altLang="en-US" sz="1000" spc="-20">
                <a:solidFill>
                  <a:srgbClr val="221815"/>
                </a:solidFill>
                <a:latin typeface="MS Gothic" panose="020B0609070205080204" pitchFamily="49" charset="-128"/>
                <a:ea typeface="MS Gothic" panose="020B0609070205080204" pitchFamily="49" charset="-128"/>
                <a:cs typeface="ＭＳ ゴシック"/>
              </a:rPr>
              <a:t>の記入をお願いしてください。</a:t>
            </a:r>
            <a:endParaRPr lang="ja-JP" altLang="en-US" sz="1000">
              <a:latin typeface="MS Gothic" panose="020B0609070205080204" pitchFamily="49" charset="-128"/>
              <a:ea typeface="MS Gothic" panose="020B0609070205080204" pitchFamily="49" charset="-128"/>
              <a:cs typeface="ＭＳ ゴシック"/>
            </a:endParaRPr>
          </a:p>
          <a:p>
            <a:pPr marL="25400" algn="just">
              <a:lnSpc>
                <a:spcPct val="100000"/>
              </a:lnSpc>
              <a:spcBef>
                <a:spcPts val="85"/>
              </a:spcBef>
            </a:pPr>
            <a:r>
              <a:rPr lang="en-US" altLang="ja-JP" sz="900" dirty="0">
                <a:solidFill>
                  <a:srgbClr val="221815"/>
                </a:solidFill>
                <a:latin typeface="MS Gothic" panose="020B0609070205080204" pitchFamily="49" charset="-128"/>
                <a:ea typeface="MS Gothic" panose="020B0609070205080204" pitchFamily="49" charset="-128"/>
                <a:cs typeface="ＭＳ ゴシック"/>
              </a:rPr>
              <a:t>※</a:t>
            </a:r>
            <a:r>
              <a:rPr lang="ja-JP" altLang="en-US" sz="900">
                <a:solidFill>
                  <a:srgbClr val="221815"/>
                </a:solidFill>
                <a:latin typeface="MS Gothic" panose="020B0609070205080204" pitchFamily="49" charset="-128"/>
                <a:ea typeface="MS Gothic" panose="020B0609070205080204" pitchFamily="49" charset="-128"/>
                <a:cs typeface="ＭＳ ゴシック"/>
              </a:rPr>
              <a:t>初回面談日までにご用意できない場合は、初回面談時に専門スタッフへご相談ください。</a:t>
            </a:r>
            <a:endParaRPr lang="ja-JP" altLang="en-US" sz="900" dirty="0">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722</Words>
  <Application>Microsoft Office PowerPoint</Application>
  <PresentationFormat>ユーザー設定</PresentationFormat>
  <Paragraphs>89</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2019-12-25T00:23:14Z</dcterms:created>
  <dcterms:modified xsi:type="dcterms:W3CDTF">2019-12-25T00:23:19Z</dcterms:modified>
</cp:coreProperties>
</file>